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18" r:id="rId2"/>
    <p:sldId id="258" r:id="rId3"/>
    <p:sldId id="262" r:id="rId4"/>
    <p:sldId id="315" r:id="rId5"/>
    <p:sldId id="265" r:id="rId6"/>
    <p:sldId id="268" r:id="rId7"/>
    <p:sldId id="270" r:id="rId8"/>
    <p:sldId id="324" r:id="rId9"/>
    <p:sldId id="301" r:id="rId10"/>
    <p:sldId id="317" r:id="rId11"/>
    <p:sldId id="271" r:id="rId12"/>
    <p:sldId id="302" r:id="rId13"/>
    <p:sldId id="307" r:id="rId14"/>
    <p:sldId id="273" r:id="rId15"/>
    <p:sldId id="286" r:id="rId16"/>
    <p:sldId id="308" r:id="rId17"/>
    <p:sldId id="310" r:id="rId18"/>
    <p:sldId id="276" r:id="rId19"/>
    <p:sldId id="291" r:id="rId20"/>
    <p:sldId id="309" r:id="rId21"/>
    <p:sldId id="327" r:id="rId22"/>
    <p:sldId id="328" r:id="rId23"/>
    <p:sldId id="329" r:id="rId24"/>
  </p:sldIdLst>
  <p:sldSz cx="12192000" cy="6858000"/>
  <p:notesSz cx="6858000" cy="9947275"/>
  <p:embeddedFontLst>
    <p:embeddedFont>
      <p:font typeface="Arial Black" panose="020B06040202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937" userDrawn="1">
          <p15:clr>
            <a:srgbClr val="A4A3A4"/>
          </p15:clr>
        </p15:guide>
        <p15:guide id="3" orient="horz" pos="3407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1139" userDrawn="1">
          <p15:clr>
            <a:srgbClr val="A4A3A4"/>
          </p15:clr>
        </p15:guide>
        <p15:guide id="7" orient="horz" pos="1366" userDrawn="1">
          <p15:clr>
            <a:srgbClr val="A4A3A4"/>
          </p15:clr>
        </p15:guide>
        <p15:guide id="8" pos="3250" userDrawn="1">
          <p15:clr>
            <a:srgbClr val="A4A3A4"/>
          </p15:clr>
        </p15:guide>
        <p15:guide id="9" pos="5609" userDrawn="1">
          <p15:clr>
            <a:srgbClr val="A4A3A4"/>
          </p15:clr>
        </p15:guide>
        <p15:guide id="10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0705"/>
    <a:srgbClr val="FBD623"/>
    <a:srgbClr val="0E623C"/>
    <a:srgbClr val="2B0016"/>
    <a:srgbClr val="688271"/>
    <a:srgbClr val="97AC9E"/>
    <a:srgbClr val="45B936"/>
    <a:srgbClr val="0B2012"/>
    <a:srgbClr val="184828"/>
    <a:srgbClr val="45C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4" autoAdjust="0"/>
    <p:restoredTop sz="97182" autoAdjust="0"/>
  </p:normalViewPr>
  <p:slideViewPr>
    <p:cSldViewPr snapToGrid="0" showGuides="1">
      <p:cViewPr varScale="1">
        <p:scale>
          <a:sx n="149" d="100"/>
          <a:sy n="149" d="100"/>
        </p:scale>
        <p:origin x="208" y="624"/>
      </p:cViewPr>
      <p:guideLst>
        <p:guide orient="horz" pos="2432"/>
        <p:guide pos="937"/>
        <p:guide orient="horz" pos="3407"/>
        <p:guide pos="438"/>
        <p:guide orient="horz" pos="232"/>
        <p:guide orient="horz" pos="1139"/>
        <p:guide orient="horz" pos="1366"/>
        <p:guide pos="3250"/>
        <p:guide pos="5609"/>
        <p:guide pos="7242"/>
      </p:guideLst>
    </p:cSldViewPr>
  </p:slideViewPr>
  <p:notesTextViewPr>
    <p:cViewPr>
      <p:scale>
        <a:sx n="105" d="100"/>
        <a:sy n="10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27CC0-697F-4696-9AF4-C8CA6064089E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01F0B-5B2D-4887-819D-528A40C270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18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https://giphy.com/gifs/plant-wMUkEiyM4pzXO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64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слайде представлен план работ на неделю по видам работ с указанием номеров дорожек в которых будут производиться работы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87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</a:t>
            </a:r>
            <a:r>
              <a:rPr lang="ru-RU" baseline="0" dirty="0"/>
              <a:t> представлен ход выполнения работ в разрезе дня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61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текущем слайде приведен</a:t>
            </a:r>
            <a:r>
              <a:rPr lang="ru-RU" baseline="0" dirty="0"/>
              <a:t> пример работы мобильного приложения</a:t>
            </a:r>
          </a:p>
          <a:p>
            <a:pPr marL="228600" indent="-228600">
              <a:buAutoNum type="arabicPeriod"/>
            </a:pPr>
            <a:r>
              <a:rPr lang="ru-RU" baseline="0" dirty="0"/>
              <a:t>Сотрудник берет задачу</a:t>
            </a:r>
          </a:p>
          <a:p>
            <a:pPr marL="228600" indent="-228600">
              <a:buAutoNum type="arabicPeriod"/>
            </a:pPr>
            <a:r>
              <a:rPr lang="ru-RU" baseline="0" dirty="0"/>
              <a:t>Система показывает ему детали задачи и текущий рейтинг</a:t>
            </a:r>
            <a:r>
              <a:rPr lang="en-US" baseline="0" dirty="0"/>
              <a:t> </a:t>
            </a:r>
            <a:r>
              <a:rPr lang="ru-RU" baseline="0" dirty="0"/>
              <a:t>сотрудника (рейтинг определяет производительность сотрудника, может быть использован как </a:t>
            </a:r>
            <a:r>
              <a:rPr lang="en-US" baseline="0" dirty="0"/>
              <a:t>KPI</a:t>
            </a:r>
            <a:r>
              <a:rPr lang="ru-RU" baseline="0" dirty="0"/>
              <a:t>)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ru-RU" baseline="0" dirty="0"/>
              <a:t>Фиксируется время выполнения задания</a:t>
            </a:r>
          </a:p>
          <a:p>
            <a:pPr marL="228600" indent="-228600">
              <a:buAutoNum type="arabicPeriod"/>
            </a:pPr>
            <a:r>
              <a:rPr lang="ru-RU" baseline="0" dirty="0"/>
              <a:t>Система сигнализирует об успешной синхронизации данных, на случай плохой связи внутри теплицы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60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02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Сотрудник с ролью «Защитник» получает задание о необходимости</a:t>
            </a:r>
            <a:r>
              <a:rPr lang="ru-RU" baseline="0" dirty="0"/>
              <a:t> контроля вредителей</a:t>
            </a:r>
          </a:p>
          <a:p>
            <a:pPr marL="228600" indent="-228600">
              <a:buAutoNum type="arabicPeriod"/>
            </a:pPr>
            <a:r>
              <a:rPr lang="ru-RU" baseline="0" dirty="0"/>
              <a:t>Сканирует </a:t>
            </a:r>
            <a:r>
              <a:rPr lang="en-US" baseline="0" dirty="0"/>
              <a:t>NFC </a:t>
            </a:r>
            <a:r>
              <a:rPr lang="ru-RU" baseline="0" dirty="0"/>
              <a:t>метку ряда</a:t>
            </a:r>
          </a:p>
          <a:p>
            <a:pPr marL="228600" indent="-228600">
              <a:buAutoNum type="arabicPeriod"/>
            </a:pPr>
            <a:r>
              <a:rPr lang="ru-RU" baseline="0" dirty="0"/>
              <a:t>Берет задание в работу</a:t>
            </a:r>
          </a:p>
          <a:p>
            <a:pPr marL="228600" indent="-228600">
              <a:buAutoNum type="arabicPeriod"/>
            </a:pPr>
            <a:r>
              <a:rPr lang="ru-RU" baseline="0" dirty="0"/>
              <a:t>Фиксирует вредителя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43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После фиксации</a:t>
            </a:r>
            <a:r>
              <a:rPr lang="ru-RU" baseline="0" dirty="0"/>
              <a:t> вредителей и болезней система выстраивает карту распространения для оперативного информирования агрономов и принятия своевременных мер</a:t>
            </a:r>
          </a:p>
          <a:p>
            <a:endParaRPr lang="ru-RU" baseline="0" dirty="0"/>
          </a:p>
          <a:p>
            <a:r>
              <a:rPr lang="ru-RU" baseline="0" dirty="0"/>
              <a:t>Желтое – вредители</a:t>
            </a:r>
          </a:p>
          <a:p>
            <a:r>
              <a:rPr lang="ru-RU" baseline="0" dirty="0"/>
              <a:t>Красное – заболевание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624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51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Контролируемые растения помечены</a:t>
            </a:r>
            <a:r>
              <a:rPr lang="ru-RU" baseline="0" dirty="0"/>
              <a:t> </a:t>
            </a:r>
            <a:r>
              <a:rPr lang="en-US" baseline="0" dirty="0"/>
              <a:t>QR </a:t>
            </a:r>
            <a:r>
              <a:rPr lang="ru-RU" baseline="0" dirty="0"/>
              <a:t>кодом для сканирования и быстрого ввода измерений через мобильное приложение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94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Приведен пример</a:t>
            </a:r>
            <a:r>
              <a:rPr lang="ru-RU" baseline="0" dirty="0"/>
              <a:t> контроля фенологического параметра диаметра стебля в динамике по неделям с сравнении разных посевных площадей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86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Праведен пример отчета показывающий перечень фенологических</a:t>
            </a:r>
            <a:r>
              <a:rPr lang="ru-RU" baseline="0" dirty="0"/>
              <a:t> показателей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45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Мое лето помидоры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76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862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Сотрудник с ролью «Фенолог» получает задание о необходимости</a:t>
            </a:r>
            <a:r>
              <a:rPr lang="ru-RU" baseline="0" dirty="0"/>
              <a:t> контроля полива</a:t>
            </a:r>
          </a:p>
          <a:p>
            <a:pPr marL="228600" indent="-228600">
              <a:buAutoNum type="arabicPeriod"/>
            </a:pPr>
            <a:r>
              <a:rPr lang="ru-RU" baseline="0" dirty="0"/>
              <a:t>Сканирует </a:t>
            </a:r>
            <a:r>
              <a:rPr lang="en-US" baseline="0" dirty="0"/>
              <a:t>NFC </a:t>
            </a:r>
            <a:r>
              <a:rPr lang="ru-RU" baseline="0" dirty="0"/>
              <a:t>метку ряда</a:t>
            </a:r>
          </a:p>
          <a:p>
            <a:pPr marL="228600" indent="-228600">
              <a:buAutoNum type="arabicPeriod"/>
            </a:pPr>
            <a:r>
              <a:rPr lang="ru-RU" baseline="0" dirty="0"/>
              <a:t>Берет задание в работу</a:t>
            </a:r>
          </a:p>
          <a:p>
            <a:pPr marL="228600" indent="-228600">
              <a:buAutoNum type="arabicPeriod"/>
            </a:pPr>
            <a:r>
              <a:rPr lang="ru-RU" baseline="0" dirty="0"/>
              <a:t>Фиксирует данные по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Электропроводность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baseline="0" dirty="0"/>
              <a:t>,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уровень кислотно-щелочного баланса</a:t>
            </a:r>
            <a:r>
              <a:rPr lang="en-US" baseline="0" dirty="0"/>
              <a:t> (</a:t>
            </a:r>
            <a:r>
              <a:rPr lang="en-US" baseline="0" dirty="0" err="1"/>
              <a:t>Ph</a:t>
            </a:r>
            <a:r>
              <a:rPr lang="en-US" baseline="0" dirty="0"/>
              <a:t>) </a:t>
            </a:r>
            <a:r>
              <a:rPr lang="ru-RU" baseline="0" dirty="0"/>
              <a:t>и объем</a:t>
            </a:r>
          </a:p>
          <a:p>
            <a:pPr marL="228600" indent="-228600">
              <a:buAutoNum type="arabicPeriod"/>
            </a:pPr>
            <a:endParaRPr lang="ru-RU" baseline="0" dirty="0"/>
          </a:p>
          <a:p>
            <a:pPr marL="0" indent="0">
              <a:buNone/>
            </a:pPr>
            <a:r>
              <a:rPr lang="ru-RU" baseline="0" dirty="0"/>
              <a:t>Капельница – поливочный раствор</a:t>
            </a:r>
          </a:p>
          <a:p>
            <a:pPr marL="0" indent="0">
              <a:buNone/>
            </a:pPr>
            <a:r>
              <a:rPr lang="ru-RU" baseline="0" dirty="0"/>
              <a:t>Вытяжка – вытягивают раствор шприцом из мата</a:t>
            </a:r>
          </a:p>
          <a:p>
            <a:pPr marL="0" indent="0">
              <a:buNone/>
            </a:pPr>
            <a:r>
              <a:rPr lang="ru-RU" baseline="0" dirty="0"/>
              <a:t>Дренаж – дренажный раствор</a:t>
            </a:r>
            <a:endParaRPr lang="en-US" baseline="0" dirty="0"/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ru-RU" baseline="0" dirty="0"/>
              <a:t>Управляя данными показателями агроном управляет балансом растения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97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Пример динамики</a:t>
            </a:r>
            <a:r>
              <a:rPr lang="ru-RU" baseline="0" dirty="0"/>
              <a:t> показателя электропроводности раствора капельницы для удержания баланса растения </a:t>
            </a:r>
            <a:endParaRPr lang="en-US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74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Мое лето помидоры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76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Производство находится в экологически чистом районе Калужской области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7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выполняемые</a:t>
            </a:r>
            <a:r>
              <a:rPr lang="ru-RU" baseline="0" dirty="0"/>
              <a:t> задачи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21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84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функции системы </a:t>
            </a:r>
          </a:p>
          <a:p>
            <a:pPr marL="228600" indent="-228600">
              <a:buAutoNum type="arabicPeriod"/>
            </a:pPr>
            <a:r>
              <a:rPr lang="ru-RU" dirty="0"/>
              <a:t>Создание планов работ, загрузка персональных заданий на мобильные</a:t>
            </a:r>
            <a:r>
              <a:rPr lang="ru-RU" baseline="0" dirty="0"/>
              <a:t> устройства овощеводов и защитников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ru-RU" baseline="0" dirty="0"/>
              <a:t>Сбор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ru-RU" baseline="0" dirty="0"/>
              <a:t>Уход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ru-RU" baseline="0" dirty="0"/>
              <a:t>Ликвидация</a:t>
            </a:r>
          </a:p>
          <a:p>
            <a:pPr marL="228600" indent="-228600">
              <a:buAutoNum type="arabicPeriod"/>
            </a:pPr>
            <a:r>
              <a:rPr lang="ru-RU" baseline="0" dirty="0"/>
              <a:t>Фиксация заболеваний и вредителей на мобильном устройстве для дальнейшей визуализации в </a:t>
            </a:r>
            <a:r>
              <a:rPr lang="ru-RU" baseline="0" dirty="0" err="1"/>
              <a:t>бэкэнде</a:t>
            </a:r>
            <a:r>
              <a:rPr lang="ru-RU" baseline="0" dirty="0"/>
              <a:t> и принятия мер агрономами</a:t>
            </a:r>
          </a:p>
          <a:p>
            <a:pPr marL="228600" indent="-228600">
              <a:buAutoNum type="arabicPeriod"/>
            </a:pPr>
            <a:r>
              <a:rPr lang="ru-RU" baseline="0" dirty="0"/>
              <a:t>Фиксация фенологических параметров и контроль их динамики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ru-RU" baseline="0" dirty="0"/>
              <a:t>Стратегия поливов</a:t>
            </a:r>
          </a:p>
          <a:p>
            <a:pPr marL="228600" indent="-228600">
              <a:buAutoNum type="arabicPeriod"/>
            </a:pPr>
            <a:endParaRPr lang="ru-RU" baseline="0" dirty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0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</a:t>
            </a:r>
            <a:r>
              <a:rPr lang="ru-RU" baseline="0" dirty="0"/>
              <a:t> состоит из 2х основных компонентов</a:t>
            </a:r>
          </a:p>
          <a:p>
            <a:pPr marL="228600" indent="-228600">
              <a:buAutoNum type="arabicPeriod"/>
            </a:pPr>
            <a:r>
              <a:rPr lang="ru-RU" baseline="0" dirty="0" err="1"/>
              <a:t>Агроменеджер</a:t>
            </a:r>
            <a:r>
              <a:rPr lang="ru-RU" baseline="0" dirty="0"/>
              <a:t> – </a:t>
            </a:r>
            <a:r>
              <a:rPr lang="ru-RU" baseline="0" dirty="0" err="1"/>
              <a:t>бэкэнд</a:t>
            </a:r>
            <a:r>
              <a:rPr lang="ru-RU" baseline="0" dirty="0"/>
              <a:t> работает на ПК или планшете в браузере, позволяет отслеживать исполнение и оперативно вносить изменения если необходимо</a:t>
            </a:r>
          </a:p>
          <a:p>
            <a:pPr marL="228600" indent="-228600">
              <a:buAutoNum type="arabicPeriod"/>
            </a:pPr>
            <a:r>
              <a:rPr lang="ru-RU" baseline="0" dirty="0"/>
              <a:t>Мобильное приложение, где исполнитель получает задания и фиксирует их исполнение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32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</a:t>
            </a:r>
            <a:r>
              <a:rPr lang="ru-RU" baseline="0" dirty="0"/>
              <a:t> что написано на слайде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53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Система имеет возможность интеграции</a:t>
            </a:r>
            <a:r>
              <a:rPr lang="ru-RU" baseline="0" dirty="0"/>
              <a:t> с внешними системами планирования работ, например 1:С </a:t>
            </a:r>
            <a:r>
              <a:rPr lang="en-US" baseline="0" dirty="0"/>
              <a:t>ERP</a:t>
            </a:r>
            <a:r>
              <a:rPr lang="ru-RU" baseline="0" dirty="0"/>
              <a:t>, далее распределяет работы по исполнителям и фиксирует их исполнение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01F0B-5B2D-4887-819D-528A40C2706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174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60C62-8891-4D83-BB5A-15D999813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8079A6-AAC5-4A8F-9E19-09A675322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EC4141-D49A-4EE7-86A0-BDEF60E5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6B1D58-CC81-4C95-8258-A86AB9A1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679EDA-97D2-431E-B08C-7AAD4714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17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57494-6FCE-466F-BB9F-97073EC2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03E421-154A-40E1-BCE4-9FCDCCB88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ED5D88-0203-4B14-87E1-2E2B3CDEB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9A878-00C8-4C06-B3C7-2F31F525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89CB0E-1AB3-4C76-986D-AEF075E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0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1A2B513-1835-44BD-9A5E-C45C7B84E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094518-D7EC-4EC4-A7CC-3D223D220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58B4AA-690D-4F2E-AB0F-0494045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35143-6725-48B2-BD03-59EABE1C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2410E-BC10-45C7-8F12-206762D5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0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961A9-6CB2-4448-AA3C-0B8D14C5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BF58F1-1D1F-4FDD-9D87-A7F67427C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CB0B42-ED0B-45D7-A19C-2B6343213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7B95F-329B-4915-883C-6B5FA992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52B5C-E269-473F-B008-303384D63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28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12-D925-4406-B5D9-497A0B5B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50B53-1B53-4289-8EDD-B5BA72313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75EEDA-3FE3-4243-B52F-4F5E292B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589834-3BFE-46E6-8E28-D9E7D796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46E78-4724-47ED-9570-5B81C9B1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14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1D194-D1E9-461B-B49E-A247B06D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B42901-A21B-404B-BA2E-53B57C0D5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D71D73-415F-40D3-98D4-A522B6607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2B2B59-91FD-4950-AD36-DDA824AD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1FD9C1-8092-40A1-8D44-0E8261E5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26DA3D-DFE8-4BF1-88CF-443946E5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35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20FB5-5145-4D99-A79E-754F6B6F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3CC987-894B-4BB0-AE3E-3EAA8FE59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AC18F4-DB63-4BEB-9A8F-0ACF64BB5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3803F0-9B77-4F47-A97B-8AC01E513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2F4D02-B700-4513-9E48-BC061264C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D5B507-A2F7-4B33-A7C0-100627F3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D700C1-6802-428F-ACDE-824B6994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997461-4BD8-4E64-A8D0-B60A69D8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E88DE-A840-4D94-8041-5449BCAC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BF535E-39CF-4AA6-AEDE-D47C4109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47563B-1A69-4574-9150-9DFFE91E6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33720E-8B9D-4367-8B0F-73043FB7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1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2110E1-F285-48E1-9C7F-66A69D1D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15D6150-C188-4C4B-B93D-934C738B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8AA58E-85C0-4E69-8142-7E33DD50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65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D2F70-2074-4EA5-95BC-65259AC9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898624-D99E-4606-BA63-2F684A264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1714B1-FF95-44A0-8E35-0843582E5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276BB9-3937-4E02-8751-F74CC32A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1D05B6-A9B6-4223-AF95-A5E548CD7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7618CF-40C6-4DD4-B3BE-0F6B90E6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3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5149E-EAEB-4B55-BEC7-35A8DEAE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BFD28F5-07AA-449F-B53E-4C5D2649D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FF6728-BFEF-4A78-911E-C20BD0D89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8EA1A1-F606-49F9-91D4-F735E2EE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EF9918-A307-4C01-83CE-D0309BC0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BF181-47BB-482F-B184-B5979B04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5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02A7F-E382-4C1A-8356-5EE253A3D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26D9C2-93B6-42C7-8291-CAD631182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B52070-7660-4AA6-8944-925F6FF30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EAC08-5726-49F6-8EFD-9CA17794EEC9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74280D-B790-4774-B7AA-B83FC2067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E3C26C-EAEB-443A-9F15-E5D4D5C03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CBA23-2004-4857-839C-C8289C26F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nton.alexandrov@i-t-kit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Изображение выглядит как дерево, растение, овощ, свежий&#10;&#10;Автоматически созданное описание">
            <a:extLst>
              <a:ext uri="{FF2B5EF4-FFF2-40B4-BE49-F238E27FC236}">
                <a16:creationId xmlns:a16="http://schemas.microsoft.com/office/drawing/2014/main" id="{C8B73278-1D02-4334-9DA7-3DD5F411D5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0"/>
          <a:stretch/>
        </p:blipFill>
        <p:spPr>
          <a:xfrm flipH="1">
            <a:off x="-169025" y="-241492"/>
            <a:ext cx="12530050" cy="760463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1764712-822E-458C-A746-A62C67B9ECDD}"/>
              </a:ext>
            </a:extLst>
          </p:cNvPr>
          <p:cNvSpPr/>
          <p:nvPr/>
        </p:nvSpPr>
        <p:spPr>
          <a:xfrm>
            <a:off x="-1559965" y="1662323"/>
            <a:ext cx="8211777" cy="4059733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907CF-6B31-46C2-B94A-93240842B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847" y="3154377"/>
            <a:ext cx="8991106" cy="2639207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u-RU" sz="4800" b="1" dirty="0">
                <a:latin typeface="Arial Black" panose="020B0A04020102020204" pitchFamily="34" charset="0"/>
              </a:rPr>
              <a:t>Мобильное</a:t>
            </a:r>
          </a:p>
          <a:p>
            <a:pPr algn="l"/>
            <a:r>
              <a:rPr lang="ru-RU" sz="4800" b="1" dirty="0">
                <a:latin typeface="Arial Black" panose="020B0A04020102020204" pitchFamily="34" charset="0"/>
              </a:rPr>
              <a:t>Управление</a:t>
            </a:r>
          </a:p>
          <a:p>
            <a:pPr algn="l"/>
            <a:r>
              <a:rPr lang="ru-RU" sz="4800" b="1" dirty="0">
                <a:latin typeface="Arial Black" panose="020B0A04020102020204" pitchFamily="34" charset="0"/>
              </a:rPr>
              <a:t>Персоналом</a:t>
            </a:r>
          </a:p>
          <a:p>
            <a:pPr algn="l"/>
            <a:endParaRPr lang="ru-RU" sz="4800" b="1" dirty="0">
              <a:latin typeface="Arial Black" panose="020B0A04020102020204" pitchFamily="34" charset="0"/>
            </a:endParaRPr>
          </a:p>
          <a:p>
            <a:pPr algn="l"/>
            <a:r>
              <a:rPr lang="ru-RU" sz="2000" b="1" dirty="0">
                <a:latin typeface="Arial Black" panose="020B0A04020102020204" pitchFamily="34" charset="0"/>
              </a:rPr>
              <a:t>Александров Антон, </a:t>
            </a:r>
          </a:p>
          <a:p>
            <a:pPr algn="l"/>
            <a:r>
              <a:rPr lang="ru-RU" sz="2000" b="1" dirty="0">
                <a:latin typeface="Arial Black" panose="020B0A04020102020204" pitchFamily="34" charset="0"/>
              </a:rPr>
              <a:t>руководитель проектов ООО «</a:t>
            </a:r>
            <a:r>
              <a:rPr lang="ru-RU" sz="2000" b="1" dirty="0" err="1">
                <a:latin typeface="Arial Black" panose="020B0A04020102020204" pitchFamily="34" charset="0"/>
              </a:rPr>
              <a:t>АйТиДао</a:t>
            </a:r>
            <a:r>
              <a:rPr lang="ru-RU" sz="2000" b="1" dirty="0">
                <a:latin typeface="Arial Black" panose="020B0A04020102020204" pitchFamily="34" charset="0"/>
              </a:rPr>
              <a:t>»</a:t>
            </a:r>
            <a:endParaRPr lang="ru-RU" sz="2200" b="1" dirty="0"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B0FE3-8D01-4B17-8AEE-6EDD3087F913}"/>
              </a:ext>
            </a:extLst>
          </p:cNvPr>
          <p:cNvSpPr txBox="1"/>
          <p:nvPr/>
        </p:nvSpPr>
        <p:spPr>
          <a:xfrm>
            <a:off x="573499" y="2506953"/>
            <a:ext cx="6014813" cy="533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400" b="1" dirty="0">
                <a:latin typeface="Arial Black" panose="020B0A04020102020204" pitchFamily="34" charset="0"/>
              </a:rPr>
              <a:t>программный продукт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C8263D-658C-4F91-AA81-38814C009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9" y="1920309"/>
            <a:ext cx="4216968" cy="452277"/>
          </a:xfrm>
          <a:prstGeom prst="rect">
            <a:avLst/>
          </a:prstGeom>
        </p:spPr>
      </p:pic>
      <p:pic>
        <p:nvPicPr>
          <p:cNvPr id="12" name="ezgif.com-gif-maker">
            <a:hlinkClick r:id="" action="ppaction://media"/>
            <a:extLst>
              <a:ext uri="{FF2B5EF4-FFF2-40B4-BE49-F238E27FC236}">
                <a16:creationId xmlns:a16="http://schemas.microsoft.com/office/drawing/2014/main" id="{55430F9B-A0EB-4119-9D71-AA734E113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9742" r="4143"/>
          <a:stretch/>
        </p:blipFill>
        <p:spPr>
          <a:xfrm>
            <a:off x="5443584" y="2507663"/>
            <a:ext cx="2681241" cy="2688014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102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6" y="108283"/>
            <a:ext cx="12036406" cy="670158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ADAA73A8-924F-4B44-87DF-B0A45E8A9A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DE68C0-B664-629D-B7D0-3600CC29F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0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" y="0"/>
            <a:ext cx="12087315" cy="68580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705E8B76-61D1-4A35-A4D9-4D661BD1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90851A-5ECA-4482-BBD7-E3D8729D6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11B305-F8B1-437F-A7FA-7A76773CAE7C}"/>
              </a:ext>
            </a:extLst>
          </p:cNvPr>
          <p:cNvGrpSpPr/>
          <p:nvPr/>
        </p:nvGrpSpPr>
        <p:grpSpPr>
          <a:xfrm>
            <a:off x="648611" y="1069144"/>
            <a:ext cx="10894779" cy="4339469"/>
            <a:chOff x="695325" y="1069144"/>
            <a:chExt cx="10894779" cy="4339469"/>
          </a:xfrm>
        </p:grpSpPr>
        <p:pic>
          <p:nvPicPr>
            <p:cNvPr id="21" name="image22.png">
              <a:extLst>
                <a:ext uri="{FF2B5EF4-FFF2-40B4-BE49-F238E27FC236}">
                  <a16:creationId xmlns:a16="http://schemas.microsoft.com/office/drawing/2014/main" id="{8DFEEFAC-A485-477C-85D8-4B5BE82CE340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95325" y="1069144"/>
              <a:ext cx="2624499" cy="4339469"/>
            </a:xfrm>
            <a:prstGeom prst="rect">
              <a:avLst/>
            </a:prstGeom>
            <a:ln/>
          </p:spPr>
        </p:pic>
        <p:pic>
          <p:nvPicPr>
            <p:cNvPr id="22" name="image30.png">
              <a:extLst>
                <a:ext uri="{FF2B5EF4-FFF2-40B4-BE49-F238E27FC236}">
                  <a16:creationId xmlns:a16="http://schemas.microsoft.com/office/drawing/2014/main" id="{993E327D-A768-4714-95D4-5585A7C90FE0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9089" y="1069144"/>
              <a:ext cx="2701015" cy="4339469"/>
            </a:xfrm>
            <a:prstGeom prst="rect">
              <a:avLst/>
            </a:prstGeom>
            <a:ln/>
          </p:spPr>
        </p:pic>
        <p:pic>
          <p:nvPicPr>
            <p:cNvPr id="23" name="image8.png">
              <a:extLst>
                <a:ext uri="{FF2B5EF4-FFF2-40B4-BE49-F238E27FC236}">
                  <a16:creationId xmlns:a16="http://schemas.microsoft.com/office/drawing/2014/main" id="{AE9BD928-56E9-4C58-A349-21301CFABD99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418963" y="1069144"/>
              <a:ext cx="2833447" cy="4339469"/>
            </a:xfrm>
            <a:prstGeom prst="rect">
              <a:avLst/>
            </a:prstGeom>
            <a:ln/>
          </p:spPr>
        </p:pic>
        <p:pic>
          <p:nvPicPr>
            <p:cNvPr id="24" name="image28.png">
              <a:extLst>
                <a:ext uri="{FF2B5EF4-FFF2-40B4-BE49-F238E27FC236}">
                  <a16:creationId xmlns:a16="http://schemas.microsoft.com/office/drawing/2014/main" id="{4C458468-A44F-4C6C-854C-5EB834010781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351549" y="1069144"/>
              <a:ext cx="2438401" cy="4339469"/>
            </a:xfrm>
            <a:prstGeom prst="rect">
              <a:avLst/>
            </a:prstGeom>
            <a:ln/>
          </p:spPr>
        </p:pic>
      </p:grpSp>
      <p:pic>
        <p:nvPicPr>
          <p:cNvPr id="26" name="Рисунок 25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EDD6700F-B927-47C3-B1BF-41A5A69CF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987765A-9E62-4E90-8288-6DC743C46B64}"/>
              </a:ext>
            </a:extLst>
          </p:cNvPr>
          <p:cNvSpPr/>
          <p:nvPr/>
        </p:nvSpPr>
        <p:spPr>
          <a:xfrm rot="5400000">
            <a:off x="5916244" y="-5916245"/>
            <a:ext cx="359509" cy="12192000"/>
          </a:xfrm>
          <a:prstGeom prst="rect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E4B0C2-BAC5-1CBC-6FFA-ED4F40937F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40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60CC977D-C90A-4B00-B5DD-04E4A08D47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4520152A-A883-476E-8608-B6549DEF89D6}"/>
              </a:ext>
            </a:extLst>
          </p:cNvPr>
          <p:cNvSpPr txBox="1">
            <a:spLocks/>
          </p:cNvSpPr>
          <p:nvPr/>
        </p:nvSpPr>
        <p:spPr>
          <a:xfrm>
            <a:off x="5988624" y="2141005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AC6A44-9F09-48F3-ACAD-793E4F02F05A}"/>
              </a:ext>
            </a:extLst>
          </p:cNvPr>
          <p:cNvSpPr txBox="1"/>
          <p:nvPr/>
        </p:nvSpPr>
        <p:spPr>
          <a:xfrm>
            <a:off x="7121730" y="3074785"/>
            <a:ext cx="4244111" cy="1056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на основании мониторинга составляет карту здоровья теплицы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E099BC77-0110-41E1-AF21-17C55ABF21A1}"/>
              </a:ext>
            </a:extLst>
          </p:cNvPr>
          <p:cNvSpPr txBox="1">
            <a:spLocks/>
          </p:cNvSpPr>
          <p:nvPr/>
        </p:nvSpPr>
        <p:spPr>
          <a:xfrm>
            <a:off x="735874" y="2154892"/>
            <a:ext cx="9013372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latin typeface="Arial Black" panose="020B0A04020102020204" pitchFamily="34" charset="0"/>
              </a:rPr>
              <a:t>Защита</a:t>
            </a:r>
            <a:br>
              <a:rPr lang="ru-RU" sz="5400" b="1" dirty="0">
                <a:latin typeface="Arial Black" panose="020B0A04020102020204" pitchFamily="34" charset="0"/>
              </a:rPr>
            </a:br>
            <a:r>
              <a:rPr lang="ru-RU" sz="5400" b="1" dirty="0">
                <a:latin typeface="Arial Black" panose="020B0A04020102020204" pitchFamily="34" charset="0"/>
              </a:rPr>
              <a:t>растений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9C297541-4B0E-4422-8F18-7E00F55FD7F5}"/>
              </a:ext>
            </a:extLst>
          </p:cNvPr>
          <p:cNvSpPr txBox="1">
            <a:spLocks/>
          </p:cNvSpPr>
          <p:nvPr/>
        </p:nvSpPr>
        <p:spPr>
          <a:xfrm>
            <a:off x="5988624" y="3097606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DBE758-8394-4AF8-BA00-FE9830818410}"/>
              </a:ext>
            </a:extLst>
          </p:cNvPr>
          <p:cNvSpPr txBox="1"/>
          <p:nvPr/>
        </p:nvSpPr>
        <p:spPr>
          <a:xfrm>
            <a:off x="7121730" y="2126658"/>
            <a:ext cx="5255031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 фиксирует наличие вредителя и болезни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6EECD97-46FF-447C-A92F-02D3914E6D4E}"/>
              </a:ext>
            </a:extLst>
          </p:cNvPr>
          <p:cNvSpPr/>
          <p:nvPr/>
        </p:nvSpPr>
        <p:spPr>
          <a:xfrm rot="5400000">
            <a:off x="5916244" y="-5916245"/>
            <a:ext cx="359509" cy="12192000"/>
          </a:xfrm>
          <a:prstGeom prst="rect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2CC6C6-F966-C21D-B335-3409B4C7E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2ED249-483A-4FD4-89BF-199CC3F0F83F}"/>
              </a:ext>
            </a:extLst>
          </p:cNvPr>
          <p:cNvGrpSpPr/>
          <p:nvPr/>
        </p:nvGrpSpPr>
        <p:grpSpPr>
          <a:xfrm>
            <a:off x="441018" y="549327"/>
            <a:ext cx="11309965" cy="4902618"/>
            <a:chOff x="410679" y="549327"/>
            <a:chExt cx="11309965" cy="4902618"/>
          </a:xfrm>
        </p:grpSpPr>
        <p:pic>
          <p:nvPicPr>
            <p:cNvPr id="19" name="image29.png">
              <a:extLst>
                <a:ext uri="{FF2B5EF4-FFF2-40B4-BE49-F238E27FC236}">
                  <a16:creationId xmlns:a16="http://schemas.microsoft.com/office/drawing/2014/main" id="{D7F379D0-7BE7-4F74-B6C4-7C08F383A581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10679" y="549327"/>
              <a:ext cx="2760461" cy="4894697"/>
            </a:xfrm>
            <a:prstGeom prst="rect">
              <a:avLst/>
            </a:prstGeom>
            <a:ln/>
          </p:spPr>
        </p:pic>
        <p:pic>
          <p:nvPicPr>
            <p:cNvPr id="20" name="image38.png">
              <a:extLst>
                <a:ext uri="{FF2B5EF4-FFF2-40B4-BE49-F238E27FC236}">
                  <a16:creationId xmlns:a16="http://schemas.microsoft.com/office/drawing/2014/main" id="{1BC86515-054D-46C5-99FE-FE9D73988386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277450" y="549327"/>
              <a:ext cx="2735056" cy="4875371"/>
            </a:xfrm>
            <a:prstGeom prst="rect">
              <a:avLst/>
            </a:prstGeom>
            <a:ln/>
          </p:spPr>
        </p:pic>
        <p:pic>
          <p:nvPicPr>
            <p:cNvPr id="21" name="image58.png">
              <a:extLst>
                <a:ext uri="{FF2B5EF4-FFF2-40B4-BE49-F238E27FC236}">
                  <a16:creationId xmlns:a16="http://schemas.microsoft.com/office/drawing/2014/main" id="{BEA35D04-5FEE-403B-AC4B-21D05B2BBC20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118816" y="549327"/>
              <a:ext cx="2735056" cy="4839257"/>
            </a:xfrm>
            <a:prstGeom prst="rect">
              <a:avLst/>
            </a:prstGeom>
            <a:ln/>
          </p:spPr>
        </p:pic>
        <p:pic>
          <p:nvPicPr>
            <p:cNvPr id="22" name="image59.png">
              <a:extLst>
                <a:ext uri="{FF2B5EF4-FFF2-40B4-BE49-F238E27FC236}">
                  <a16:creationId xmlns:a16="http://schemas.microsoft.com/office/drawing/2014/main" id="{EC513BA4-C9E1-4DC9-965E-D3073DD677C2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960183" y="549327"/>
              <a:ext cx="2760461" cy="4902618"/>
            </a:xfrm>
            <a:prstGeom prst="rect">
              <a:avLst/>
            </a:prstGeom>
            <a:ln/>
          </p:spPr>
        </p:pic>
      </p:grpSp>
      <p:pic>
        <p:nvPicPr>
          <p:cNvPr id="23" name="Рисунок 22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3B177D60-897E-4BEF-AA18-24C9A640CF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EFD24A-76E1-3F8B-466E-2ABFE9F918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7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D46966-3175-4CF9-843C-F622A4991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3" t="87756"/>
          <a:stretch/>
        </p:blipFill>
        <p:spPr>
          <a:xfrm>
            <a:off x="2073034" y="5192044"/>
            <a:ext cx="9395884" cy="71273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86F1EAFB-0923-4383-BC74-A86711F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733425"/>
            <a:ext cx="10820400" cy="5391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5DDC72-DB43-227C-51CA-B8DD366B08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2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07749F45-A74A-4F25-A26B-4F72410A5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sp>
        <p:nvSpPr>
          <p:cNvPr id="25" name="Subtitle 2">
            <a:extLst>
              <a:ext uri="{FF2B5EF4-FFF2-40B4-BE49-F238E27FC236}">
                <a16:creationId xmlns:a16="http://schemas.microsoft.com/office/drawing/2014/main" id="{9592844C-8DF9-46E2-B332-FFFE01D543AD}"/>
              </a:ext>
            </a:extLst>
          </p:cNvPr>
          <p:cNvSpPr txBox="1">
            <a:spLocks/>
          </p:cNvSpPr>
          <p:nvPr/>
        </p:nvSpPr>
        <p:spPr>
          <a:xfrm>
            <a:off x="6502363" y="2141005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4BE443-B0A7-4E6B-B1E5-52F6D87C5834}"/>
              </a:ext>
            </a:extLst>
          </p:cNvPr>
          <p:cNvSpPr txBox="1"/>
          <p:nvPr/>
        </p:nvSpPr>
        <p:spPr>
          <a:xfrm>
            <a:off x="7635469" y="3114363"/>
            <a:ext cx="4696231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 фиксирует информацию </a:t>
            </a:r>
            <a:b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помощью QR кодов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CA2D00D-60D1-4246-8180-00B1469A8299}"/>
              </a:ext>
            </a:extLst>
          </p:cNvPr>
          <p:cNvSpPr txBox="1">
            <a:spLocks/>
          </p:cNvSpPr>
          <p:nvPr/>
        </p:nvSpPr>
        <p:spPr>
          <a:xfrm>
            <a:off x="735874" y="2067185"/>
            <a:ext cx="9013372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latin typeface="Arial Black" panose="020B0A04020102020204" pitchFamily="34" charset="0"/>
              </a:rPr>
              <a:t>Фенология</a:t>
            </a:r>
          </a:p>
          <a:p>
            <a:pPr marL="0" indent="0">
              <a:buNone/>
            </a:pPr>
            <a:r>
              <a:rPr lang="ru-RU" b="1" dirty="0">
                <a:latin typeface="Arial Black" panose="020B0A04020102020204" pitchFamily="34" charset="0"/>
              </a:rPr>
              <a:t>(измерение</a:t>
            </a:r>
            <a:br>
              <a:rPr lang="ru-RU" b="1" dirty="0">
                <a:latin typeface="Arial Black" panose="020B0A04020102020204" pitchFamily="34" charset="0"/>
              </a:rPr>
            </a:br>
            <a:r>
              <a:rPr lang="ru-RU" b="1" dirty="0">
                <a:latin typeface="Arial Black" panose="020B0A04020102020204" pitchFamily="34" charset="0"/>
              </a:rPr>
              <a:t>параметров растения)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357A9280-BB11-43D4-9EED-D26C15AF996D}"/>
              </a:ext>
            </a:extLst>
          </p:cNvPr>
          <p:cNvSpPr txBox="1">
            <a:spLocks/>
          </p:cNvSpPr>
          <p:nvPr/>
        </p:nvSpPr>
        <p:spPr>
          <a:xfrm>
            <a:off x="6502363" y="3097606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899DDA-E5AD-4F94-842C-DB5C1B8E0EA0}"/>
              </a:ext>
            </a:extLst>
          </p:cNvPr>
          <p:cNvSpPr txBox="1"/>
          <p:nvPr/>
        </p:nvSpPr>
        <p:spPr>
          <a:xfrm>
            <a:off x="7635469" y="2126658"/>
            <a:ext cx="4454931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ставит задачи на измерение параметров растения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96AD652-BFFB-4FBC-8DAE-056A1FB1D0D7}"/>
              </a:ext>
            </a:extLst>
          </p:cNvPr>
          <p:cNvSpPr/>
          <p:nvPr/>
        </p:nvSpPr>
        <p:spPr>
          <a:xfrm rot="5400000">
            <a:off x="5916244" y="-5916245"/>
            <a:ext cx="359509" cy="12192000"/>
          </a:xfrm>
          <a:prstGeom prst="rect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62AB7-82CE-26AD-739D-080B885739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65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9660034-B6AA-4146-8D9B-373E8AA291CB}"/>
              </a:ext>
            </a:extLst>
          </p:cNvPr>
          <p:cNvGrpSpPr/>
          <p:nvPr/>
        </p:nvGrpSpPr>
        <p:grpSpPr>
          <a:xfrm>
            <a:off x="1385783" y="410978"/>
            <a:ext cx="9420435" cy="5518411"/>
            <a:chOff x="460165" y="71204"/>
            <a:chExt cx="10884110" cy="637581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65B9618-9FC7-4351-A88F-E6EF9ACEA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877" y="71204"/>
              <a:ext cx="3586398" cy="637581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дерево, внешний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134C135-4FAF-422F-8742-E4F5904F0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" t="34093" r="166" b="15924"/>
            <a:stretch/>
          </p:blipFill>
          <p:spPr>
            <a:xfrm>
              <a:off x="460165" y="71205"/>
              <a:ext cx="7175304" cy="6375818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844FC4D5-3943-4739-93BA-FB07F7C68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6A53F8-2420-B351-5442-649B647FC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2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BCCAD0F1-1142-4897-A350-5AE85E5209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7037"/>
            <a:ext cx="11211752" cy="5461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3D93C-5D52-E332-4514-E8D251238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9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692"/>
            <a:ext cx="12242467" cy="617806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BD1749C2-2A84-47EE-A98D-638BD5C9E2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0C97EE-D52B-2551-24A6-968E7DC61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7" y="6467359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СОЛТ\Департамент информационных технологий\Отдел бизнес приложений\_ПРОЕКТЫ\2018\АГРОИНВЕСТ\_АРХИВ\Диспетчеризация энергоцентра и теплиц\ПРЕЗЕНТАЦИЯ_2018\_ПРЕЗЕНТАЦИЯ\SHS_7930_1.jpg">
            <a:extLst>
              <a:ext uri="{FF2B5EF4-FFF2-40B4-BE49-F238E27FC236}">
                <a16:creationId xmlns:a16="http://schemas.microsoft.com/office/drawing/2014/main" id="{9AD378B3-62F4-4A56-9011-CC253F309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/>
          <a:stretch/>
        </p:blipFill>
        <p:spPr bwMode="auto">
          <a:xfrm>
            <a:off x="0" y="-15240"/>
            <a:ext cx="1219200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70F33F-79F0-469F-9BD7-FC11D3A6CA7B}"/>
              </a:ext>
            </a:extLst>
          </p:cNvPr>
          <p:cNvSpPr/>
          <p:nvPr/>
        </p:nvSpPr>
        <p:spPr>
          <a:xfrm>
            <a:off x="0" y="-15240"/>
            <a:ext cx="12192000" cy="6873240"/>
          </a:xfrm>
          <a:prstGeom prst="rect">
            <a:avLst/>
          </a:prstGeom>
          <a:solidFill>
            <a:srgbClr val="184828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5DC8609-029B-4781-88E9-FBCE8EF6FB63}"/>
              </a:ext>
            </a:extLst>
          </p:cNvPr>
          <p:cNvSpPr/>
          <p:nvPr/>
        </p:nvSpPr>
        <p:spPr>
          <a:xfrm>
            <a:off x="1826811" y="2149565"/>
            <a:ext cx="8580377" cy="2543629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5DF724B-BD10-4E76-9AA7-F6ED06067D45}"/>
              </a:ext>
            </a:extLst>
          </p:cNvPr>
          <p:cNvGrpSpPr/>
          <p:nvPr/>
        </p:nvGrpSpPr>
        <p:grpSpPr>
          <a:xfrm>
            <a:off x="1058735" y="2149565"/>
            <a:ext cx="642624" cy="2543629"/>
            <a:chOff x="10073052" y="3214914"/>
            <a:chExt cx="509553" cy="2543629"/>
          </a:xfrm>
          <a:solidFill>
            <a:srgbClr val="45B936"/>
          </a:solidFill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15980ED-8E16-44B4-B6DA-C0B6102A30CA}"/>
                </a:ext>
              </a:extLst>
            </p:cNvPr>
            <p:cNvSpPr/>
            <p:nvPr/>
          </p:nvSpPr>
          <p:spPr>
            <a:xfrm>
              <a:off x="10073052" y="3214914"/>
              <a:ext cx="189602" cy="2543629"/>
            </a:xfrm>
            <a:prstGeom prst="roundRect">
              <a:avLst>
                <a:gd name="adj" fmla="val 50000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A09FEE0-754F-4F16-8FA3-44E9A0639097}"/>
                </a:ext>
              </a:extLst>
            </p:cNvPr>
            <p:cNvSpPr/>
            <p:nvPr/>
          </p:nvSpPr>
          <p:spPr>
            <a:xfrm>
              <a:off x="10393003" y="3214914"/>
              <a:ext cx="189602" cy="2543629"/>
            </a:xfrm>
            <a:prstGeom prst="roundRect">
              <a:avLst>
                <a:gd name="adj" fmla="val 40568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58D457F-01ED-4968-A2A1-8F4632794713}"/>
              </a:ext>
            </a:extLst>
          </p:cNvPr>
          <p:cNvSpPr txBox="1"/>
          <p:nvPr/>
        </p:nvSpPr>
        <p:spPr>
          <a:xfrm>
            <a:off x="2720340" y="2390327"/>
            <a:ext cx="6751320" cy="2062103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  <a:cs typeface="Arial" panose="020B0604020202020204" pitchFamily="34" charset="0"/>
              </a:rPr>
              <a:t>Современный тепличный комплекс по выращиванию свежих овощей </a:t>
            </a:r>
            <a:br>
              <a:rPr lang="ru-RU" sz="3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 Black" panose="020B0A04020102020204" pitchFamily="34" charset="0"/>
                <a:cs typeface="Arial" panose="020B0604020202020204" pitchFamily="34" charset="0"/>
              </a:rPr>
              <a:t>в Калужской области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627FEA-E4C8-466E-BB47-B378986F1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33C2F0-DFE4-46E9-8C7F-5B4549F3008A}"/>
              </a:ext>
            </a:extLst>
          </p:cNvPr>
          <p:cNvGrpSpPr/>
          <p:nvPr/>
        </p:nvGrpSpPr>
        <p:grpSpPr>
          <a:xfrm>
            <a:off x="10553640" y="2149565"/>
            <a:ext cx="642624" cy="2543629"/>
            <a:chOff x="10073052" y="3214914"/>
            <a:chExt cx="509553" cy="2543629"/>
          </a:xfrm>
          <a:solidFill>
            <a:srgbClr val="45B936"/>
          </a:solidFill>
        </p:grpSpPr>
        <p:sp>
          <p:nvSpPr>
            <p:cNvPr id="18" name="Прямоугольник 18">
              <a:extLst>
                <a:ext uri="{FF2B5EF4-FFF2-40B4-BE49-F238E27FC236}">
                  <a16:creationId xmlns:a16="http://schemas.microsoft.com/office/drawing/2014/main" id="{9160D6E6-581B-44AA-A907-758FB429BE02}"/>
                </a:ext>
              </a:extLst>
            </p:cNvPr>
            <p:cNvSpPr/>
            <p:nvPr/>
          </p:nvSpPr>
          <p:spPr>
            <a:xfrm>
              <a:off x="10073052" y="3214914"/>
              <a:ext cx="189602" cy="2543629"/>
            </a:xfrm>
            <a:prstGeom prst="roundRect">
              <a:avLst>
                <a:gd name="adj" fmla="val 50000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19">
              <a:extLst>
                <a:ext uri="{FF2B5EF4-FFF2-40B4-BE49-F238E27FC236}">
                  <a16:creationId xmlns:a16="http://schemas.microsoft.com/office/drawing/2014/main" id="{978F7183-FD89-4B4D-8733-4A0A82E52D7D}"/>
                </a:ext>
              </a:extLst>
            </p:cNvPr>
            <p:cNvSpPr/>
            <p:nvPr/>
          </p:nvSpPr>
          <p:spPr>
            <a:xfrm>
              <a:off x="10393003" y="3214914"/>
              <a:ext cx="189602" cy="2543629"/>
            </a:xfrm>
            <a:prstGeom prst="roundRect">
              <a:avLst>
                <a:gd name="adj" fmla="val 40568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2706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E8DA5FE8-5F23-4682-BD6E-2FCA34C387D4}"/>
              </a:ext>
            </a:extLst>
          </p:cNvPr>
          <p:cNvSpPr txBox="1">
            <a:spLocks/>
          </p:cNvSpPr>
          <p:nvPr/>
        </p:nvSpPr>
        <p:spPr>
          <a:xfrm>
            <a:off x="6502363" y="2141005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F365AE-02C9-49B0-8474-C762275662E3}"/>
              </a:ext>
            </a:extLst>
          </p:cNvPr>
          <p:cNvSpPr txBox="1"/>
          <p:nvPr/>
        </p:nvSpPr>
        <p:spPr>
          <a:xfrm>
            <a:off x="7635469" y="3114363"/>
            <a:ext cx="4244111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 фиксирует показа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тели поливочного раствора и дренажа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C5E2024-97D0-4BE8-93AE-7C69CBD0512C}"/>
              </a:ext>
            </a:extLst>
          </p:cNvPr>
          <p:cNvSpPr txBox="1">
            <a:spLocks/>
          </p:cNvSpPr>
          <p:nvPr/>
        </p:nvSpPr>
        <p:spPr>
          <a:xfrm>
            <a:off x="735874" y="2154892"/>
            <a:ext cx="9013372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latin typeface="Arial Black" panose="020B0A04020102020204" pitchFamily="34" charset="0"/>
              </a:rPr>
              <a:t>Контроль</a:t>
            </a:r>
          </a:p>
          <a:p>
            <a:pPr marL="0" indent="0">
              <a:buNone/>
            </a:pPr>
            <a:r>
              <a:rPr lang="ru-RU" sz="5400" b="1" dirty="0">
                <a:latin typeface="Arial Black" panose="020B0A04020102020204" pitchFamily="34" charset="0"/>
              </a:rPr>
              <a:t>поливов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9C551F0-1864-424C-BA9F-AE79BE218852}"/>
              </a:ext>
            </a:extLst>
          </p:cNvPr>
          <p:cNvSpPr txBox="1">
            <a:spLocks/>
          </p:cNvSpPr>
          <p:nvPr/>
        </p:nvSpPr>
        <p:spPr>
          <a:xfrm>
            <a:off x="6502363" y="3097606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6862B6-F255-4831-B235-EFC8695C872A}"/>
              </a:ext>
            </a:extLst>
          </p:cNvPr>
          <p:cNvSpPr txBox="1"/>
          <p:nvPr/>
        </p:nvSpPr>
        <p:spPr>
          <a:xfrm>
            <a:off x="7635469" y="2126658"/>
            <a:ext cx="3604031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распределяет задачи по контролю поливов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70A1220C-4EC6-4DAD-8D24-ECF62DA08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2F311AA-0A49-407D-9BB3-9A24BD5DA679}"/>
              </a:ext>
            </a:extLst>
          </p:cNvPr>
          <p:cNvSpPr/>
          <p:nvPr/>
        </p:nvSpPr>
        <p:spPr>
          <a:xfrm rot="5400000">
            <a:off x="5916244" y="-5916245"/>
            <a:ext cx="359509" cy="12192000"/>
          </a:xfrm>
          <a:prstGeom prst="rect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4E9829-3EBC-B132-5B2D-F502AE29A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56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3B177D60-897E-4BEF-AA18-24C9A640CF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2" y="703384"/>
            <a:ext cx="2414954" cy="4829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59" y="703384"/>
            <a:ext cx="2417885" cy="4835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45" y="703384"/>
            <a:ext cx="2400868" cy="4801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14" y="703384"/>
            <a:ext cx="2412591" cy="48251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73A16-01A7-8204-20CA-6F169EFF2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8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3B177D60-897E-4BEF-AA18-24C9A640CF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04" y="296373"/>
            <a:ext cx="10544175" cy="58197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4A5BB8-9081-38CF-0933-05421B3846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6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СОЛТ\Департамент информационных технологий\Отдел бизнес приложений\_ПРОЕКТЫ\2018\АГРОИНВЕСТ\_АРХИВ\Диспетчеризация энергоцентра и теплиц\ПРЕЗЕНТАЦИЯ_2018\_ПРЕЗЕНТАЦИЯ\SHS_7930_1.jpg">
            <a:extLst>
              <a:ext uri="{FF2B5EF4-FFF2-40B4-BE49-F238E27FC236}">
                <a16:creationId xmlns:a16="http://schemas.microsoft.com/office/drawing/2014/main" id="{9AD378B3-62F4-4A56-9011-CC253F309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/>
          <a:stretch/>
        </p:blipFill>
        <p:spPr bwMode="auto">
          <a:xfrm>
            <a:off x="0" y="-15240"/>
            <a:ext cx="12192000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70F33F-79F0-469F-9BD7-FC11D3A6CA7B}"/>
              </a:ext>
            </a:extLst>
          </p:cNvPr>
          <p:cNvSpPr/>
          <p:nvPr/>
        </p:nvSpPr>
        <p:spPr>
          <a:xfrm>
            <a:off x="0" y="410978"/>
            <a:ext cx="12192000" cy="6873240"/>
          </a:xfrm>
          <a:prstGeom prst="rect">
            <a:avLst/>
          </a:prstGeom>
          <a:solidFill>
            <a:srgbClr val="184828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5DC8609-029B-4781-88E9-FBCE8EF6FB63}"/>
              </a:ext>
            </a:extLst>
          </p:cNvPr>
          <p:cNvSpPr/>
          <p:nvPr/>
        </p:nvSpPr>
        <p:spPr>
          <a:xfrm>
            <a:off x="1826811" y="2149565"/>
            <a:ext cx="8580377" cy="2543629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5DF724B-BD10-4E76-9AA7-F6ED06067D45}"/>
              </a:ext>
            </a:extLst>
          </p:cNvPr>
          <p:cNvGrpSpPr/>
          <p:nvPr/>
        </p:nvGrpSpPr>
        <p:grpSpPr>
          <a:xfrm>
            <a:off x="1058735" y="2149565"/>
            <a:ext cx="642624" cy="2543629"/>
            <a:chOff x="10073052" y="3214914"/>
            <a:chExt cx="509553" cy="2543629"/>
          </a:xfrm>
          <a:solidFill>
            <a:srgbClr val="45B936"/>
          </a:solidFill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15980ED-8E16-44B4-B6DA-C0B6102A30CA}"/>
                </a:ext>
              </a:extLst>
            </p:cNvPr>
            <p:cNvSpPr/>
            <p:nvPr/>
          </p:nvSpPr>
          <p:spPr>
            <a:xfrm>
              <a:off x="10073052" y="3214914"/>
              <a:ext cx="189602" cy="2543629"/>
            </a:xfrm>
            <a:prstGeom prst="roundRect">
              <a:avLst>
                <a:gd name="adj" fmla="val 50000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A09FEE0-754F-4F16-8FA3-44E9A0639097}"/>
                </a:ext>
              </a:extLst>
            </p:cNvPr>
            <p:cNvSpPr/>
            <p:nvPr/>
          </p:nvSpPr>
          <p:spPr>
            <a:xfrm>
              <a:off x="10393003" y="3214914"/>
              <a:ext cx="189602" cy="2543629"/>
            </a:xfrm>
            <a:prstGeom prst="roundRect">
              <a:avLst>
                <a:gd name="adj" fmla="val 40568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58D457F-01ED-4968-A2A1-8F4632794713}"/>
              </a:ext>
            </a:extLst>
          </p:cNvPr>
          <p:cNvSpPr txBox="1"/>
          <p:nvPr/>
        </p:nvSpPr>
        <p:spPr>
          <a:xfrm>
            <a:off x="2356587" y="2205661"/>
            <a:ext cx="7764994" cy="1846659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dirty="0">
                <a:solidFill>
                  <a:srgbClr val="52070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r>
              <a:rPr lang="ru-RU" sz="3800" dirty="0">
                <a:solidFill>
                  <a:srgbClr val="52070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ВАШИ ВОПРОСЫ?</a:t>
            </a:r>
          </a:p>
          <a:p>
            <a:pPr algn="ctr"/>
            <a:endParaRPr lang="ru-RU" sz="3800" dirty="0">
              <a:solidFill>
                <a:srgbClr val="52070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627FEA-E4C8-466E-BB47-B378986F1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33C2F0-DFE4-46E9-8C7F-5B4549F3008A}"/>
              </a:ext>
            </a:extLst>
          </p:cNvPr>
          <p:cNvGrpSpPr/>
          <p:nvPr/>
        </p:nvGrpSpPr>
        <p:grpSpPr>
          <a:xfrm>
            <a:off x="10553640" y="2149565"/>
            <a:ext cx="642624" cy="2543629"/>
            <a:chOff x="10073052" y="3214914"/>
            <a:chExt cx="509553" cy="2543629"/>
          </a:xfrm>
          <a:solidFill>
            <a:srgbClr val="45B936"/>
          </a:solidFill>
        </p:grpSpPr>
        <p:sp>
          <p:nvSpPr>
            <p:cNvPr id="18" name="Прямоугольник 18">
              <a:extLst>
                <a:ext uri="{FF2B5EF4-FFF2-40B4-BE49-F238E27FC236}">
                  <a16:creationId xmlns:a16="http://schemas.microsoft.com/office/drawing/2014/main" id="{9160D6E6-581B-44AA-A907-758FB429BE02}"/>
                </a:ext>
              </a:extLst>
            </p:cNvPr>
            <p:cNvSpPr/>
            <p:nvPr/>
          </p:nvSpPr>
          <p:spPr>
            <a:xfrm>
              <a:off x="10073052" y="3214914"/>
              <a:ext cx="189602" cy="2543629"/>
            </a:xfrm>
            <a:prstGeom prst="roundRect">
              <a:avLst>
                <a:gd name="adj" fmla="val 50000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19">
              <a:extLst>
                <a:ext uri="{FF2B5EF4-FFF2-40B4-BE49-F238E27FC236}">
                  <a16:creationId xmlns:a16="http://schemas.microsoft.com/office/drawing/2014/main" id="{978F7183-FD89-4B4D-8733-4A0A82E52D7D}"/>
                </a:ext>
              </a:extLst>
            </p:cNvPr>
            <p:cNvSpPr/>
            <p:nvPr/>
          </p:nvSpPr>
          <p:spPr>
            <a:xfrm>
              <a:off x="10393003" y="3214914"/>
              <a:ext cx="189602" cy="2543629"/>
            </a:xfrm>
            <a:prstGeom prst="roundRect">
              <a:avLst>
                <a:gd name="adj" fmla="val 40568"/>
              </a:avLst>
            </a:prstGeom>
            <a:solidFill>
              <a:srgbClr val="FBD6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55AD785-F058-1A71-AB59-33AF39095CD5}"/>
              </a:ext>
            </a:extLst>
          </p:cNvPr>
          <p:cNvSpPr txBox="1"/>
          <p:nvPr/>
        </p:nvSpPr>
        <p:spPr>
          <a:xfrm>
            <a:off x="2192197" y="3847598"/>
            <a:ext cx="7764994" cy="1415772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520705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Контакты: </a:t>
            </a:r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anton.alexandrov@i-t-kit.ru</a:t>
            </a:r>
            <a:endParaRPr lang="en-US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+7-968-799-12-10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sz="3800" dirty="0">
              <a:solidFill>
                <a:srgbClr val="520705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933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33F3EF-0F73-4599-9A9C-5FCB29CB13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1294" r="658"/>
          <a:stretch/>
        </p:blipFill>
        <p:spPr>
          <a:xfrm flipH="1">
            <a:off x="-2" y="0"/>
            <a:ext cx="1219199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2EFC1B-CE59-4091-906E-CBA6A4A35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082F71A-6F0C-4FC6-9474-28E38788697A}"/>
              </a:ext>
            </a:extLst>
          </p:cNvPr>
          <p:cNvGrpSpPr/>
          <p:nvPr/>
        </p:nvGrpSpPr>
        <p:grpSpPr>
          <a:xfrm>
            <a:off x="388208" y="2988256"/>
            <a:ext cx="11415578" cy="1944420"/>
            <a:chOff x="278259" y="4139165"/>
            <a:chExt cx="11415578" cy="1944420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607DBC8-AE0C-430C-B2EC-192881E71881}"/>
                </a:ext>
              </a:extLst>
            </p:cNvPr>
            <p:cNvGrpSpPr/>
            <p:nvPr/>
          </p:nvGrpSpPr>
          <p:grpSpPr>
            <a:xfrm>
              <a:off x="278259" y="4139165"/>
              <a:ext cx="3774309" cy="1944420"/>
              <a:chOff x="278259" y="4139165"/>
              <a:chExt cx="3774309" cy="1944420"/>
            </a:xfrm>
          </p:grpSpPr>
          <p:sp>
            <p:nvSpPr>
              <p:cNvPr id="50" name="Rectangle: Rounded Corners 32">
                <a:extLst>
                  <a:ext uri="{FF2B5EF4-FFF2-40B4-BE49-F238E27FC236}">
                    <a16:creationId xmlns:a16="http://schemas.microsoft.com/office/drawing/2014/main" id="{11CAB5F1-6E1E-4DE6-A835-A0EDA32A6ACA}"/>
                  </a:ext>
                </a:extLst>
              </p:cNvPr>
              <p:cNvSpPr/>
              <p:nvPr/>
            </p:nvSpPr>
            <p:spPr>
              <a:xfrm>
                <a:off x="278259" y="4139165"/>
                <a:ext cx="3554403" cy="1944420"/>
              </a:xfrm>
              <a:prstGeom prst="roundRect">
                <a:avLst/>
              </a:prstGeom>
              <a:solidFill>
                <a:srgbClr val="0E6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993CDDA-628B-47C1-90CB-F9D797FC0ED1}"/>
                  </a:ext>
                </a:extLst>
              </p:cNvPr>
              <p:cNvSpPr txBox="1"/>
              <p:nvPr/>
            </p:nvSpPr>
            <p:spPr>
              <a:xfrm>
                <a:off x="498165" y="4437344"/>
                <a:ext cx="3554403" cy="1348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ru-RU" sz="32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107,5 Га</a:t>
                </a:r>
              </a:p>
              <a:p>
                <a:r>
                  <a:rPr lang="ru-RU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площадь производства  современных теплиц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6E24A2F8-DB3B-4C88-AFB2-14FFD1EA4E9F}"/>
                </a:ext>
              </a:extLst>
            </p:cNvPr>
            <p:cNvGrpSpPr/>
            <p:nvPr/>
          </p:nvGrpSpPr>
          <p:grpSpPr>
            <a:xfrm>
              <a:off x="4208847" y="4139165"/>
              <a:ext cx="3774309" cy="1944420"/>
              <a:chOff x="278259" y="4139165"/>
              <a:chExt cx="3774309" cy="1944420"/>
            </a:xfrm>
          </p:grpSpPr>
          <p:sp>
            <p:nvSpPr>
              <p:cNvPr id="12" name="Rectangle: Rounded Corners 32">
                <a:extLst>
                  <a:ext uri="{FF2B5EF4-FFF2-40B4-BE49-F238E27FC236}">
                    <a16:creationId xmlns:a16="http://schemas.microsoft.com/office/drawing/2014/main" id="{68BBA394-31F4-4C3C-893B-A6C5AA08813F}"/>
                  </a:ext>
                </a:extLst>
              </p:cNvPr>
              <p:cNvSpPr/>
              <p:nvPr/>
            </p:nvSpPr>
            <p:spPr>
              <a:xfrm>
                <a:off x="278259" y="4139165"/>
                <a:ext cx="3554403" cy="1944420"/>
              </a:xfrm>
              <a:prstGeom prst="roundRect">
                <a:avLst/>
              </a:prstGeom>
              <a:solidFill>
                <a:srgbClr val="0E6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221E83-D464-43FF-B1D6-09C2BF4172ED}"/>
                  </a:ext>
                </a:extLst>
              </p:cNvPr>
              <p:cNvSpPr txBox="1"/>
              <p:nvPr/>
            </p:nvSpPr>
            <p:spPr>
              <a:xfrm>
                <a:off x="498165" y="4437344"/>
                <a:ext cx="3554403" cy="1348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ru-RU" sz="32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25 сортов</a:t>
                </a:r>
              </a:p>
              <a:p>
                <a:r>
                  <a:rPr lang="ru-RU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овощей выращивается ежегодно 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B4BDB30C-B3C2-457A-854F-B852484D1289}"/>
                </a:ext>
              </a:extLst>
            </p:cNvPr>
            <p:cNvGrpSpPr/>
            <p:nvPr/>
          </p:nvGrpSpPr>
          <p:grpSpPr>
            <a:xfrm>
              <a:off x="8139434" y="4139165"/>
              <a:ext cx="3554403" cy="1944420"/>
              <a:chOff x="278259" y="4139165"/>
              <a:chExt cx="3554403" cy="1944420"/>
            </a:xfrm>
          </p:grpSpPr>
          <p:sp>
            <p:nvSpPr>
              <p:cNvPr id="15" name="Rectangle: Rounded Corners 32">
                <a:extLst>
                  <a:ext uri="{FF2B5EF4-FFF2-40B4-BE49-F238E27FC236}">
                    <a16:creationId xmlns:a16="http://schemas.microsoft.com/office/drawing/2014/main" id="{261F7A38-4409-4403-BD90-D96BED7BCED5}"/>
                  </a:ext>
                </a:extLst>
              </p:cNvPr>
              <p:cNvSpPr/>
              <p:nvPr/>
            </p:nvSpPr>
            <p:spPr>
              <a:xfrm>
                <a:off x="278259" y="4139165"/>
                <a:ext cx="3554403" cy="1944420"/>
              </a:xfrm>
              <a:prstGeom prst="roundRect">
                <a:avLst/>
              </a:prstGeom>
              <a:solidFill>
                <a:srgbClr val="0E62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690968-872D-43DB-A4AE-44FA0542C0D9}"/>
                  </a:ext>
                </a:extLst>
              </p:cNvPr>
              <p:cNvSpPr txBox="1"/>
              <p:nvPr/>
            </p:nvSpPr>
            <p:spPr>
              <a:xfrm>
                <a:off x="498165" y="4511209"/>
                <a:ext cx="33344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72 </a:t>
                </a:r>
                <a:r>
                  <a:rPr lang="ru-RU" sz="3200" b="1" dirty="0" err="1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тыс</a:t>
                </a:r>
                <a:r>
                  <a:rPr lang="en-US" sz="32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.</a:t>
                </a:r>
                <a:r>
                  <a:rPr lang="ru-RU" sz="32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тонн </a:t>
                </a:r>
                <a:r>
                  <a:rPr lang="ru-RU" sz="2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</a:t>
                </a:r>
                <a:r>
                  <a:rPr lang="ru-RU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бъем</a:t>
                </a:r>
                <a:b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производства в год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0073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2C66A1-9C60-458C-ADEF-48ED22710C54}"/>
              </a:ext>
            </a:extLst>
          </p:cNvPr>
          <p:cNvSpPr txBox="1"/>
          <p:nvPr/>
        </p:nvSpPr>
        <p:spPr>
          <a:xfrm>
            <a:off x="181791" y="1719920"/>
            <a:ext cx="2988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  <a:cs typeface="Times New Roman" panose="02020603050405020304" pitchFamily="18" charset="0"/>
              </a:rPr>
              <a:t>Автоматическое планирование работ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8FC6E-4DF4-4967-AD29-CC74129CB1CA}"/>
              </a:ext>
            </a:extLst>
          </p:cNvPr>
          <p:cNvSpPr txBox="1"/>
          <p:nvPr/>
        </p:nvSpPr>
        <p:spPr>
          <a:xfrm>
            <a:off x="3715043" y="2729331"/>
            <a:ext cx="43161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 эффективное использование р</a:t>
            </a:r>
            <a:r>
              <a:rPr lang="ru-RU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абочего времени сотрудника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8754A-A993-4F87-935D-CEE8244EE31C}"/>
              </a:ext>
            </a:extLst>
          </p:cNvPr>
          <p:cNvSpPr txBox="1"/>
          <p:nvPr/>
        </p:nvSpPr>
        <p:spPr>
          <a:xfrm>
            <a:off x="8576351" y="1719920"/>
            <a:ext cx="2988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 технологии выращивания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850F6D9-C5E1-47F5-840C-08D0C5F9A36D}"/>
              </a:ext>
            </a:extLst>
          </p:cNvPr>
          <p:cNvSpPr/>
          <p:nvPr/>
        </p:nvSpPr>
        <p:spPr>
          <a:xfrm>
            <a:off x="0" y="0"/>
            <a:ext cx="359509" cy="1228197"/>
          </a:xfrm>
          <a:prstGeom prst="rect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2CE105E-E23B-48E6-9388-276385780703}"/>
              </a:ext>
            </a:extLst>
          </p:cNvPr>
          <p:cNvSpPr txBox="1">
            <a:spLocks/>
          </p:cNvSpPr>
          <p:nvPr/>
        </p:nvSpPr>
        <p:spPr>
          <a:xfrm>
            <a:off x="927231" y="295412"/>
            <a:ext cx="10028709" cy="7767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atin typeface="Arial Black" panose="020B0A04020102020204" pitchFamily="34" charset="0"/>
                <a:ea typeface="+mn-ea"/>
                <a:cs typeface="+mn-cs"/>
              </a:rPr>
              <a:t>Задачи разработки МУП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F132063-3D4C-4488-BDB5-85F19D39D2EA}"/>
              </a:ext>
            </a:extLst>
          </p:cNvPr>
          <p:cNvSpPr/>
          <p:nvPr/>
        </p:nvSpPr>
        <p:spPr>
          <a:xfrm rot="5400000">
            <a:off x="1585976" y="878640"/>
            <a:ext cx="179755" cy="1228197"/>
          </a:xfrm>
          <a:prstGeom prst="roundRect">
            <a:avLst>
              <a:gd name="adj" fmla="val 50000"/>
            </a:avLst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BDE5694-07DC-45E8-8984-BCE5B5F4B18C}"/>
              </a:ext>
            </a:extLst>
          </p:cNvPr>
          <p:cNvSpPr/>
          <p:nvPr/>
        </p:nvSpPr>
        <p:spPr>
          <a:xfrm rot="5400000">
            <a:off x="5768733" y="1888051"/>
            <a:ext cx="179755" cy="1228197"/>
          </a:xfrm>
          <a:prstGeom prst="roundRect">
            <a:avLst>
              <a:gd name="adj" fmla="val 50000"/>
            </a:avLst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7676D85-FFB3-4EE4-9282-8435ECB0CADE}"/>
              </a:ext>
            </a:extLst>
          </p:cNvPr>
          <p:cNvSpPr/>
          <p:nvPr/>
        </p:nvSpPr>
        <p:spPr>
          <a:xfrm rot="5400000">
            <a:off x="9980537" y="878640"/>
            <a:ext cx="179755" cy="1228197"/>
          </a:xfrm>
          <a:prstGeom prst="roundRect">
            <a:avLst>
              <a:gd name="adj" fmla="val 50000"/>
            </a:avLst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овощ, помидор&#10;&#10;Автоматически созданное описание">
            <a:extLst>
              <a:ext uri="{FF2B5EF4-FFF2-40B4-BE49-F238E27FC236}">
                <a16:creationId xmlns:a16="http://schemas.microsoft.com/office/drawing/2014/main" id="{E9CD0E85-B5D0-4695-BFB4-22E9D446A3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876800"/>
            <a:ext cx="2971800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38754A-A993-4F87-935D-CEE8244EE31C}"/>
              </a:ext>
            </a:extLst>
          </p:cNvPr>
          <p:cNvSpPr txBox="1"/>
          <p:nvPr/>
        </p:nvSpPr>
        <p:spPr>
          <a:xfrm>
            <a:off x="4118502" y="4656192"/>
            <a:ext cx="364616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Персонифицированная балансировка задач в зависимости от качества и скорости работы сотрудника</a:t>
            </a:r>
            <a:endParaRPr lang="ru-RU" sz="20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21">
            <a:extLst>
              <a:ext uri="{FF2B5EF4-FFF2-40B4-BE49-F238E27FC236}">
                <a16:creationId xmlns:a16="http://schemas.microsoft.com/office/drawing/2014/main" id="{67676D85-FFB3-4EE4-9282-8435ECB0CADE}"/>
              </a:ext>
            </a:extLst>
          </p:cNvPr>
          <p:cNvSpPr/>
          <p:nvPr/>
        </p:nvSpPr>
        <p:spPr>
          <a:xfrm rot="5400000">
            <a:off x="5851709" y="3867666"/>
            <a:ext cx="179755" cy="1228197"/>
          </a:xfrm>
          <a:prstGeom prst="roundRect">
            <a:avLst>
              <a:gd name="adj" fmla="val 50000"/>
            </a:avLst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939885-18DF-A1BF-108C-0457DC8079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7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10">
            <a:extLst>
              <a:ext uri="{FF2B5EF4-FFF2-40B4-BE49-F238E27FC236}">
                <a16:creationId xmlns:a16="http://schemas.microsoft.com/office/drawing/2014/main" id="{7EC71109-6445-4F6B-A392-FCE867EC1523}"/>
              </a:ext>
            </a:extLst>
          </p:cNvPr>
          <p:cNvSpPr/>
          <p:nvPr/>
        </p:nvSpPr>
        <p:spPr>
          <a:xfrm>
            <a:off x="3786033" y="3148643"/>
            <a:ext cx="2016000" cy="999913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0B3E00A5-0DBD-499C-AFDD-B226ED5D12E4}"/>
              </a:ext>
            </a:extLst>
          </p:cNvPr>
          <p:cNvSpPr/>
          <p:nvPr/>
        </p:nvSpPr>
        <p:spPr>
          <a:xfrm>
            <a:off x="851841" y="3148643"/>
            <a:ext cx="2016000" cy="999913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9B5FE-BC1A-4151-9EB5-FC68A5A6E900}"/>
              </a:ext>
            </a:extLst>
          </p:cNvPr>
          <p:cNvSpPr txBox="1"/>
          <p:nvPr/>
        </p:nvSpPr>
        <p:spPr>
          <a:xfrm>
            <a:off x="982866" y="2986920"/>
            <a:ext cx="28310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7%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увеличение эффективности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работы сотрудников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6BC8E-22DC-4BCB-B462-2D06F4580FC2}"/>
              </a:ext>
            </a:extLst>
          </p:cNvPr>
          <p:cNvSpPr txBox="1"/>
          <p:nvPr/>
        </p:nvSpPr>
        <p:spPr>
          <a:xfrm>
            <a:off x="3931432" y="2986920"/>
            <a:ext cx="276685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3%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оптимизация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затрат ФОТ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6315DEF-92D5-44A1-B4E6-49EDF98D377A}"/>
              </a:ext>
            </a:extLst>
          </p:cNvPr>
          <p:cNvSpPr txBox="1">
            <a:spLocks/>
          </p:cNvSpPr>
          <p:nvPr/>
        </p:nvSpPr>
        <p:spPr>
          <a:xfrm>
            <a:off x="256009" y="450767"/>
            <a:ext cx="1167998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atin typeface="Arial Black" panose="020B0A04020102020204" pitchFamily="34" charset="0"/>
                <a:ea typeface="+mn-ea"/>
                <a:cs typeface="+mn-cs"/>
              </a:rPr>
              <a:t>Эффект от внедрения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DF2335-386A-4B70-B05A-D9A4F519D8D4}"/>
              </a:ext>
            </a:extLst>
          </p:cNvPr>
          <p:cNvSpPr/>
          <p:nvPr/>
        </p:nvSpPr>
        <p:spPr>
          <a:xfrm>
            <a:off x="0" y="0"/>
            <a:ext cx="359509" cy="1228197"/>
          </a:xfrm>
          <a:prstGeom prst="rect">
            <a:avLst/>
          </a:prstGeom>
          <a:solidFill>
            <a:srgbClr val="0E6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087D3D1-9B8A-4019-BD5F-460774819A56}"/>
              </a:ext>
            </a:extLst>
          </p:cNvPr>
          <p:cNvSpPr/>
          <p:nvPr/>
        </p:nvSpPr>
        <p:spPr>
          <a:xfrm>
            <a:off x="11375294" y="5657513"/>
            <a:ext cx="359509" cy="1228197"/>
          </a:xfrm>
          <a:prstGeom prst="rect">
            <a:avLst/>
          </a:prstGeom>
          <a:solidFill>
            <a:srgbClr val="0E6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EBE895-B41C-42E9-9CED-8B53D0F32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3352" y="1858718"/>
            <a:ext cx="961333" cy="9613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721178-A144-44AB-B8C2-CC8843686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895" y="1858718"/>
            <a:ext cx="961333" cy="9613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2472C4-42F4-4709-A020-5BA603517C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  <p:sp>
        <p:nvSpPr>
          <p:cNvPr id="31" name="Rectangle: Rounded Corners 10">
            <a:extLst>
              <a:ext uri="{FF2B5EF4-FFF2-40B4-BE49-F238E27FC236}">
                <a16:creationId xmlns:a16="http://schemas.microsoft.com/office/drawing/2014/main" id="{D62EACAB-F90E-8DC8-E617-AE93DD26FA8A}"/>
              </a:ext>
            </a:extLst>
          </p:cNvPr>
          <p:cNvSpPr/>
          <p:nvPr/>
        </p:nvSpPr>
        <p:spPr>
          <a:xfrm>
            <a:off x="9788395" y="3127071"/>
            <a:ext cx="2016000" cy="999913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AEBC6459-3EA2-470E-7A55-391BB9B62C74}"/>
              </a:ext>
            </a:extLst>
          </p:cNvPr>
          <p:cNvSpPr/>
          <p:nvPr/>
        </p:nvSpPr>
        <p:spPr>
          <a:xfrm>
            <a:off x="6843680" y="3136998"/>
            <a:ext cx="2016000" cy="999913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AD498E-072B-E9EA-3D9D-5F9734125322}"/>
              </a:ext>
            </a:extLst>
          </p:cNvPr>
          <p:cNvSpPr txBox="1"/>
          <p:nvPr/>
        </p:nvSpPr>
        <p:spPr>
          <a:xfrm>
            <a:off x="6974705" y="2937901"/>
            <a:ext cx="32913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5%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повышение 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продукции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A10834-BCA3-09FD-DE0C-BFF726871122}"/>
              </a:ext>
            </a:extLst>
          </p:cNvPr>
          <p:cNvSpPr txBox="1"/>
          <p:nvPr/>
        </p:nvSpPr>
        <p:spPr>
          <a:xfrm>
            <a:off x="9933793" y="2927975"/>
            <a:ext cx="31229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6000" b="1" dirty="0">
                <a:latin typeface="Arial Black" panose="020B0A04020102020204" pitchFamily="34" charset="0"/>
                <a:cs typeface="Arial" panose="020B0604020202020204" pitchFamily="34" charset="0"/>
              </a:rPr>
              <a:t>2х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снижение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заболеваемости растений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C7147D-883D-09AF-A573-7D31AB9A5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74705" y="1813966"/>
            <a:ext cx="1123935" cy="112393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14ACDF-FF1E-D5CC-D75E-1C20263D38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28621" y="1804040"/>
            <a:ext cx="1123935" cy="11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DD753FB3-627A-40B6-BE7C-64FD68DAA910}"/>
              </a:ext>
            </a:extLst>
          </p:cNvPr>
          <p:cNvSpPr/>
          <p:nvPr/>
        </p:nvSpPr>
        <p:spPr>
          <a:xfrm>
            <a:off x="3454819" y="3199020"/>
            <a:ext cx="2577032" cy="1814305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ED6F89-0B34-4D2B-A0DF-28E453D56063}"/>
              </a:ext>
            </a:extLst>
          </p:cNvPr>
          <p:cNvSpPr txBox="1"/>
          <p:nvPr/>
        </p:nvSpPr>
        <p:spPr>
          <a:xfrm>
            <a:off x="3524156" y="3738058"/>
            <a:ext cx="2438357" cy="73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Защита растений</a:t>
            </a:r>
          </a:p>
        </p:txBody>
      </p:sp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id="{2B9389FB-4E4D-456E-8A3F-8B18642F4BF0}"/>
              </a:ext>
            </a:extLst>
          </p:cNvPr>
          <p:cNvSpPr/>
          <p:nvPr/>
        </p:nvSpPr>
        <p:spPr>
          <a:xfrm>
            <a:off x="561838" y="3199020"/>
            <a:ext cx="2577032" cy="1814305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EA6A50-348D-44E9-BD1D-4EFCE36C3744}"/>
              </a:ext>
            </a:extLst>
          </p:cNvPr>
          <p:cNvSpPr txBox="1">
            <a:spLocks/>
          </p:cNvSpPr>
          <p:nvPr/>
        </p:nvSpPr>
        <p:spPr>
          <a:xfrm>
            <a:off x="561838" y="651182"/>
            <a:ext cx="10826597" cy="18143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atin typeface="Arial Black" panose="020B0A04020102020204" pitchFamily="34" charset="0"/>
                <a:ea typeface="+mn-ea"/>
                <a:cs typeface="+mn-cs"/>
              </a:rPr>
              <a:t>В МУП автоматизированы</a:t>
            </a:r>
          </a:p>
          <a:p>
            <a:pPr algn="ctr"/>
            <a:r>
              <a:rPr lang="en-US" sz="5400" b="1" dirty="0">
                <a:latin typeface="Arial Black" panose="020B0A04020102020204" pitchFamily="34" charset="0"/>
                <a:ea typeface="+mn-ea"/>
                <a:cs typeface="+mn-cs"/>
              </a:rPr>
              <a:t>4 </a:t>
            </a:r>
            <a:r>
              <a:rPr lang="ru-RU" sz="5400" b="1" dirty="0">
                <a:latin typeface="Arial Black" panose="020B0A04020102020204" pitchFamily="34" charset="0"/>
                <a:ea typeface="+mn-ea"/>
                <a:cs typeface="+mn-cs"/>
              </a:rPr>
              <a:t>процесса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01F11-3C19-48F8-8D90-8881D6A7E448}"/>
              </a:ext>
            </a:extLst>
          </p:cNvPr>
          <p:cNvSpPr txBox="1"/>
          <p:nvPr/>
        </p:nvSpPr>
        <p:spPr>
          <a:xfrm>
            <a:off x="631175" y="3738058"/>
            <a:ext cx="2438357" cy="73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Планирование и учет работ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31592-EA96-46AB-A66D-C4F4A98A3180}"/>
              </a:ext>
            </a:extLst>
          </p:cNvPr>
          <p:cNvSpPr txBox="1"/>
          <p:nvPr/>
        </p:nvSpPr>
        <p:spPr>
          <a:xfrm>
            <a:off x="6038158" y="6993943"/>
            <a:ext cx="32887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FA9EC-FE46-4A48-86D3-EBC7C17E3CC5}"/>
              </a:ext>
            </a:extLst>
          </p:cNvPr>
          <p:cNvSpPr txBox="1"/>
          <p:nvPr/>
        </p:nvSpPr>
        <p:spPr>
          <a:xfrm>
            <a:off x="569422" y="7147831"/>
            <a:ext cx="3869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119B8BAA-2011-4C03-B08A-2687150F44E2}"/>
              </a:ext>
            </a:extLst>
          </p:cNvPr>
          <p:cNvSpPr/>
          <p:nvPr/>
        </p:nvSpPr>
        <p:spPr>
          <a:xfrm>
            <a:off x="9240781" y="3190106"/>
            <a:ext cx="2577032" cy="1814305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7FEAEF-D67E-464A-8C9F-12AB0D91177A}"/>
              </a:ext>
            </a:extLst>
          </p:cNvPr>
          <p:cNvSpPr txBox="1"/>
          <p:nvPr/>
        </p:nvSpPr>
        <p:spPr>
          <a:xfrm>
            <a:off x="9310118" y="3729144"/>
            <a:ext cx="2438357" cy="736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Стратегия поливов </a:t>
            </a:r>
          </a:p>
        </p:txBody>
      </p:sp>
      <p:sp>
        <p:nvSpPr>
          <p:cNvPr id="26" name="Rectangle: Rounded Corners 10">
            <a:extLst>
              <a:ext uri="{FF2B5EF4-FFF2-40B4-BE49-F238E27FC236}">
                <a16:creationId xmlns:a16="http://schemas.microsoft.com/office/drawing/2014/main" id="{F408B491-9FF7-4421-A5AF-BFACC502F04B}"/>
              </a:ext>
            </a:extLst>
          </p:cNvPr>
          <p:cNvSpPr/>
          <p:nvPr/>
        </p:nvSpPr>
        <p:spPr>
          <a:xfrm>
            <a:off x="6347800" y="3190106"/>
            <a:ext cx="2577032" cy="1814305"/>
          </a:xfrm>
          <a:prstGeom prst="roundRect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BD623"/>
                </a:solidFill>
              </a:rPr>
              <a:t>1</a:t>
            </a:r>
            <a:endParaRPr lang="ru-RU" dirty="0">
              <a:solidFill>
                <a:srgbClr val="FBD623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D0D-34B2-4524-A702-29DEEB666945}"/>
              </a:ext>
            </a:extLst>
          </p:cNvPr>
          <p:cNvSpPr txBox="1"/>
          <p:nvPr/>
        </p:nvSpPr>
        <p:spPr>
          <a:xfrm>
            <a:off x="6417137" y="3958823"/>
            <a:ext cx="2438357" cy="40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Фенология </a:t>
            </a:r>
          </a:p>
        </p:txBody>
      </p:sp>
      <p:sp>
        <p:nvSpPr>
          <p:cNvPr id="29" name="Rectangle: Rounded Corners 10">
            <a:extLst>
              <a:ext uri="{FF2B5EF4-FFF2-40B4-BE49-F238E27FC236}">
                <a16:creationId xmlns:a16="http://schemas.microsoft.com/office/drawing/2014/main" id="{7F9A05CF-5445-4CF9-AF55-3AB6A6569F37}"/>
              </a:ext>
            </a:extLst>
          </p:cNvPr>
          <p:cNvSpPr/>
          <p:nvPr/>
        </p:nvSpPr>
        <p:spPr>
          <a:xfrm>
            <a:off x="3417810" y="2787451"/>
            <a:ext cx="648000" cy="648000"/>
          </a:xfrm>
          <a:prstGeom prst="roundRect">
            <a:avLst/>
          </a:prstGeom>
          <a:solidFill>
            <a:srgbClr val="0E6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Rectangle: Rounded Corners 10">
            <a:extLst>
              <a:ext uri="{FF2B5EF4-FFF2-40B4-BE49-F238E27FC236}">
                <a16:creationId xmlns:a16="http://schemas.microsoft.com/office/drawing/2014/main" id="{84956946-699D-4448-9414-E392975E771C}"/>
              </a:ext>
            </a:extLst>
          </p:cNvPr>
          <p:cNvSpPr/>
          <p:nvPr/>
        </p:nvSpPr>
        <p:spPr>
          <a:xfrm>
            <a:off x="561838" y="2787451"/>
            <a:ext cx="648000" cy="648000"/>
          </a:xfrm>
          <a:prstGeom prst="roundRect">
            <a:avLst/>
          </a:prstGeom>
          <a:solidFill>
            <a:srgbClr val="0E6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1" name="Rectangle: Rounded Corners 10">
            <a:extLst>
              <a:ext uri="{FF2B5EF4-FFF2-40B4-BE49-F238E27FC236}">
                <a16:creationId xmlns:a16="http://schemas.microsoft.com/office/drawing/2014/main" id="{C81964FF-9E8B-4F77-84EA-DD7D0DCEDD7E}"/>
              </a:ext>
            </a:extLst>
          </p:cNvPr>
          <p:cNvSpPr/>
          <p:nvPr/>
        </p:nvSpPr>
        <p:spPr>
          <a:xfrm>
            <a:off x="6342472" y="2787451"/>
            <a:ext cx="648000" cy="648000"/>
          </a:xfrm>
          <a:prstGeom prst="roundRect">
            <a:avLst/>
          </a:prstGeom>
          <a:solidFill>
            <a:srgbClr val="0E6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2" name="Rectangle: Rounded Corners 10">
            <a:extLst>
              <a:ext uri="{FF2B5EF4-FFF2-40B4-BE49-F238E27FC236}">
                <a16:creationId xmlns:a16="http://schemas.microsoft.com/office/drawing/2014/main" id="{EE23D06E-B4A6-4414-AEC6-D2CF181A2D53}"/>
              </a:ext>
            </a:extLst>
          </p:cNvPr>
          <p:cNvSpPr/>
          <p:nvPr/>
        </p:nvSpPr>
        <p:spPr>
          <a:xfrm>
            <a:off x="9216888" y="2787451"/>
            <a:ext cx="648000" cy="648000"/>
          </a:xfrm>
          <a:prstGeom prst="roundRect">
            <a:avLst/>
          </a:prstGeom>
          <a:solidFill>
            <a:srgbClr val="0E6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46" name="Рисунок 45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9CB1CF1E-EB82-4025-8CBD-67C8678E0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5F32A0F-A695-BB3A-A732-327307495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10753C26-2A82-4B80-B84C-C9ABE899C7AC}"/>
              </a:ext>
            </a:extLst>
          </p:cNvPr>
          <p:cNvSpPr/>
          <p:nvPr/>
        </p:nvSpPr>
        <p:spPr>
          <a:xfrm>
            <a:off x="2789150" y="92833"/>
            <a:ext cx="6115138" cy="6115136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5F183B4-0B15-41E1-B708-D9B2A3E2C446}"/>
              </a:ext>
            </a:extLst>
          </p:cNvPr>
          <p:cNvSpPr/>
          <p:nvPr/>
        </p:nvSpPr>
        <p:spPr>
          <a:xfrm>
            <a:off x="-1430056" y="0"/>
            <a:ext cx="5129893" cy="5128537"/>
          </a:xfrm>
          <a:prstGeom prst="ellipse">
            <a:avLst/>
          </a:prstGeom>
          <a:solidFill>
            <a:srgbClr val="FBD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8E5B932-F560-48A4-888B-34C49175E0BA}"/>
              </a:ext>
            </a:extLst>
          </p:cNvPr>
          <p:cNvSpPr/>
          <p:nvPr/>
        </p:nvSpPr>
        <p:spPr>
          <a:xfrm>
            <a:off x="8262125" y="1132428"/>
            <a:ext cx="5129893" cy="5128537"/>
          </a:xfrm>
          <a:prstGeom prst="ellipse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12CB50A-B21D-4804-95DB-1DA614F316BE}"/>
              </a:ext>
            </a:extLst>
          </p:cNvPr>
          <p:cNvSpPr/>
          <p:nvPr/>
        </p:nvSpPr>
        <p:spPr>
          <a:xfrm>
            <a:off x="3228502" y="3223935"/>
            <a:ext cx="707273" cy="707273"/>
          </a:xfrm>
          <a:prstGeom prst="ellipse">
            <a:avLst/>
          </a:prstGeom>
          <a:solidFill>
            <a:srgbClr val="FBD62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0BCC926-6A5D-4FF4-B1EE-7BD475E895BF}"/>
              </a:ext>
            </a:extLst>
          </p:cNvPr>
          <p:cNvGrpSpPr/>
          <p:nvPr/>
        </p:nvGrpSpPr>
        <p:grpSpPr>
          <a:xfrm>
            <a:off x="9490171" y="2359433"/>
            <a:ext cx="2486654" cy="4345698"/>
            <a:chOff x="1136591" y="2028824"/>
            <a:chExt cx="2534392" cy="442912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1C8D0714-263A-4BC3-B2DA-5281C2B5F1DD}"/>
                </a:ext>
              </a:extLst>
            </p:cNvPr>
            <p:cNvGrpSpPr/>
            <p:nvPr/>
          </p:nvGrpSpPr>
          <p:grpSpPr>
            <a:xfrm>
              <a:off x="1136591" y="2028824"/>
              <a:ext cx="2534392" cy="4429125"/>
              <a:chOff x="1912375" y="2963830"/>
              <a:chExt cx="1853413" cy="323904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72451686-F83C-45B9-A9E0-DE92C32934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250" b="99750" l="25917" r="75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2" t="1859" r="31040"/>
              <a:stretch/>
            </p:blipFill>
            <p:spPr>
              <a:xfrm>
                <a:off x="1912375" y="2963830"/>
                <a:ext cx="1853413" cy="3239041"/>
              </a:xfrm>
              <a:prstGeom prst="rect">
                <a:avLst/>
              </a:prstGeom>
            </p:spPr>
          </p:pic>
          <p:pic>
            <p:nvPicPr>
              <p:cNvPr id="10" name="Рисунок 9" descr="\\avilon-nymm.ru\DFS\Profile\oleg.kuznetsov\Documents\Мои рисунки\Screenshot_20160803-201013.png">
                <a:extLst>
                  <a:ext uri="{FF2B5EF4-FFF2-40B4-BE49-F238E27FC236}">
                    <a16:creationId xmlns:a16="http://schemas.microsoft.com/office/drawing/2014/main" id="{EEF58761-F2C2-4BDD-AB30-FC470DC19CD9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9810" y="3454720"/>
                <a:ext cx="1260183" cy="22409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EF5A78C-D523-4748-B1B7-B6DBB765C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565"/>
            <a:stretch/>
          </p:blipFill>
          <p:spPr>
            <a:xfrm>
              <a:off x="1526494" y="2700076"/>
              <a:ext cx="1723259" cy="3055599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9CE52D-039B-49F5-8524-DC1D1C7436A1}"/>
              </a:ext>
            </a:extLst>
          </p:cNvPr>
          <p:cNvSpPr txBox="1"/>
          <p:nvPr/>
        </p:nvSpPr>
        <p:spPr>
          <a:xfrm>
            <a:off x="1423613" y="1206373"/>
            <a:ext cx="9249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2 компонента</a:t>
            </a:r>
            <a:br>
              <a:rPr lang="ru-RU" sz="4400" b="1" dirty="0">
                <a:latin typeface="Arial Black" panose="020B0A04020102020204" pitchFamily="34" charset="0"/>
              </a:rPr>
            </a:br>
            <a:endParaRPr lang="ru-RU" sz="4400" b="1" dirty="0">
              <a:latin typeface="Arial Black" panose="020B0A04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C5071A-A4A7-4D99-9247-69ACD99B09E9}"/>
              </a:ext>
            </a:extLst>
          </p:cNvPr>
          <p:cNvSpPr txBox="1"/>
          <p:nvPr/>
        </p:nvSpPr>
        <p:spPr>
          <a:xfrm>
            <a:off x="4523077" y="4517063"/>
            <a:ext cx="351575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Мобильное приложение:</a:t>
            </a:r>
          </a:p>
          <a:p>
            <a:pPr algn="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Получение, исполнение работ и ввод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информации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4852B2-160D-478E-AC07-324F3FCD4098}"/>
              </a:ext>
            </a:extLst>
          </p:cNvPr>
          <p:cNvSpPr txBox="1"/>
          <p:nvPr/>
        </p:nvSpPr>
        <p:spPr>
          <a:xfrm>
            <a:off x="3960679" y="3325887"/>
            <a:ext cx="2780157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Агроменеджер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Управление и администрирование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1E1CE867-681C-4621-8FF4-4AA63B3A43B4}"/>
              </a:ext>
            </a:extLst>
          </p:cNvPr>
          <p:cNvSpPr/>
          <p:nvPr/>
        </p:nvSpPr>
        <p:spPr>
          <a:xfrm>
            <a:off x="8122840" y="4532282"/>
            <a:ext cx="707273" cy="707273"/>
          </a:xfrm>
          <a:prstGeom prst="ellipse">
            <a:avLst/>
          </a:prstGeom>
          <a:solidFill>
            <a:srgbClr val="18482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0F58B3A-03B6-42C1-8EAB-12B358BB9F02}"/>
              </a:ext>
            </a:extLst>
          </p:cNvPr>
          <p:cNvGrpSpPr/>
          <p:nvPr/>
        </p:nvGrpSpPr>
        <p:grpSpPr>
          <a:xfrm>
            <a:off x="-4818439" y="-514587"/>
            <a:ext cx="9877296" cy="6584206"/>
            <a:chOff x="358775" y="-685015"/>
            <a:chExt cx="11188052" cy="745795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4631CD3-DE81-4D95-925D-45729F9A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" y="-685015"/>
              <a:ext cx="11188052" cy="7457956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44E8509-AEAA-41B3-B139-8D05BD7814C3}"/>
                </a:ext>
              </a:extLst>
            </p:cNvPr>
            <p:cNvSpPr/>
            <p:nvPr/>
          </p:nvSpPr>
          <p:spPr>
            <a:xfrm>
              <a:off x="3075818" y="1227519"/>
              <a:ext cx="5616570" cy="3314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90AF9A30-7993-497C-8634-CDAF3B0ECF8C}"/>
              </a:ext>
            </a:extLst>
          </p:cNvPr>
          <p:cNvSpPr/>
          <p:nvPr/>
        </p:nvSpPr>
        <p:spPr>
          <a:xfrm rot="8371025">
            <a:off x="8624250" y="1910267"/>
            <a:ext cx="323850" cy="413536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авнобедренный треугольник 41">
            <a:extLst>
              <a:ext uri="{FF2B5EF4-FFF2-40B4-BE49-F238E27FC236}">
                <a16:creationId xmlns:a16="http://schemas.microsoft.com/office/drawing/2014/main" id="{BBB57A62-556A-4679-B578-3379C3FA3A23}"/>
              </a:ext>
            </a:extLst>
          </p:cNvPr>
          <p:cNvSpPr/>
          <p:nvPr/>
        </p:nvSpPr>
        <p:spPr>
          <a:xfrm rot="19366599">
            <a:off x="2855378" y="4167862"/>
            <a:ext cx="323850" cy="439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image124.png">
            <a:extLst>
              <a:ext uri="{FF2B5EF4-FFF2-40B4-BE49-F238E27FC236}">
                <a16:creationId xmlns:a16="http://schemas.microsoft.com/office/drawing/2014/main" id="{7DC655D2-633F-4EB3-A343-11835B3B3C98}"/>
              </a:ext>
            </a:extLst>
          </p:cNvPr>
          <p:cNvPicPr/>
          <p:nvPr/>
        </p:nvPicPr>
        <p:blipFill rotWithShape="1">
          <a:blip r:embed="rId8"/>
          <a:srcRect l="22352"/>
          <a:stretch/>
        </p:blipFill>
        <p:spPr>
          <a:xfrm>
            <a:off x="-2416093" y="1100411"/>
            <a:ext cx="4985567" cy="3073400"/>
          </a:xfrm>
          <a:prstGeom prst="rect">
            <a:avLst/>
          </a:prstGeom>
          <a:ln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6A3BDC-B511-8982-D707-2ACB232363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7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id="{B5F183B4-0B15-41E1-B708-D9B2A3E2C446}"/>
              </a:ext>
            </a:extLst>
          </p:cNvPr>
          <p:cNvSpPr/>
          <p:nvPr/>
        </p:nvSpPr>
        <p:spPr>
          <a:xfrm>
            <a:off x="-1430056" y="0"/>
            <a:ext cx="5129893" cy="512853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8E5B932-F560-48A4-888B-34C49175E0BA}"/>
              </a:ext>
            </a:extLst>
          </p:cNvPr>
          <p:cNvSpPr/>
          <p:nvPr/>
        </p:nvSpPr>
        <p:spPr>
          <a:xfrm>
            <a:off x="8262125" y="1132428"/>
            <a:ext cx="5129893" cy="5128537"/>
          </a:xfrm>
          <a:prstGeom prst="ellipse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12CB50A-B21D-4804-95DB-1DA614F316BE}"/>
              </a:ext>
            </a:extLst>
          </p:cNvPr>
          <p:cNvSpPr/>
          <p:nvPr/>
        </p:nvSpPr>
        <p:spPr>
          <a:xfrm>
            <a:off x="3228502" y="3223935"/>
            <a:ext cx="707273" cy="707273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0BCC926-6A5D-4FF4-B1EE-7BD475E895BF}"/>
              </a:ext>
            </a:extLst>
          </p:cNvPr>
          <p:cNvGrpSpPr/>
          <p:nvPr/>
        </p:nvGrpSpPr>
        <p:grpSpPr>
          <a:xfrm>
            <a:off x="9490171" y="2359433"/>
            <a:ext cx="2486654" cy="4345698"/>
            <a:chOff x="1136591" y="2028824"/>
            <a:chExt cx="2534392" cy="4429125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1C8D0714-263A-4BC3-B2DA-5281C2B5F1DD}"/>
                </a:ext>
              </a:extLst>
            </p:cNvPr>
            <p:cNvGrpSpPr/>
            <p:nvPr/>
          </p:nvGrpSpPr>
          <p:grpSpPr>
            <a:xfrm>
              <a:off x="1136591" y="2028824"/>
              <a:ext cx="2534392" cy="4429125"/>
              <a:chOff x="1912375" y="2963830"/>
              <a:chExt cx="1853413" cy="3239041"/>
            </a:xfrm>
          </p:grpSpPr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72451686-F83C-45B9-A9E0-DE92C32934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250" b="99750" l="25917" r="756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2" t="1859" r="31040"/>
              <a:stretch/>
            </p:blipFill>
            <p:spPr>
              <a:xfrm>
                <a:off x="1912375" y="2963830"/>
                <a:ext cx="1853413" cy="3239041"/>
              </a:xfrm>
              <a:prstGeom prst="rect">
                <a:avLst/>
              </a:prstGeom>
            </p:spPr>
          </p:pic>
          <p:pic>
            <p:nvPicPr>
              <p:cNvPr id="10" name="Рисунок 9" descr="\\avilon-nymm.ru\DFS\Profile\oleg.kuznetsov\Documents\Мои рисунки\Screenshot_20160803-201013.png">
                <a:extLst>
                  <a:ext uri="{FF2B5EF4-FFF2-40B4-BE49-F238E27FC236}">
                    <a16:creationId xmlns:a16="http://schemas.microsoft.com/office/drawing/2014/main" id="{EEF58761-F2C2-4BDD-AB30-FC470DC19CD9}"/>
                  </a:ext>
                </a:extLst>
              </p:cNvPr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9810" y="3454720"/>
                <a:ext cx="1260183" cy="22409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EF5A78C-D523-4748-B1B7-B6DBB765C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565"/>
            <a:stretch/>
          </p:blipFill>
          <p:spPr>
            <a:xfrm>
              <a:off x="1526494" y="2700076"/>
              <a:ext cx="1723259" cy="3055599"/>
            </a:xfrm>
            <a:prstGeom prst="rect">
              <a:avLst/>
            </a:prstGeom>
          </p:spPr>
        </p:pic>
      </p:grpSp>
      <p:sp>
        <p:nvSpPr>
          <p:cNvPr id="27" name="Овал 26">
            <a:extLst>
              <a:ext uri="{FF2B5EF4-FFF2-40B4-BE49-F238E27FC236}">
                <a16:creationId xmlns:a16="http://schemas.microsoft.com/office/drawing/2014/main" id="{1E1CE867-681C-4621-8FF4-4AA63B3A43B4}"/>
              </a:ext>
            </a:extLst>
          </p:cNvPr>
          <p:cNvSpPr/>
          <p:nvPr/>
        </p:nvSpPr>
        <p:spPr>
          <a:xfrm>
            <a:off x="8122840" y="4532282"/>
            <a:ext cx="707273" cy="707273"/>
          </a:xfrm>
          <a:prstGeom prst="ellipse">
            <a:avLst/>
          </a:prstGeom>
          <a:solidFill>
            <a:srgbClr val="18482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0F58B3A-03B6-42C1-8EAB-12B358BB9F02}"/>
              </a:ext>
            </a:extLst>
          </p:cNvPr>
          <p:cNvGrpSpPr/>
          <p:nvPr/>
        </p:nvGrpSpPr>
        <p:grpSpPr>
          <a:xfrm>
            <a:off x="-4818439" y="-514587"/>
            <a:ext cx="9877296" cy="6584206"/>
            <a:chOff x="358775" y="-685015"/>
            <a:chExt cx="11188052" cy="745795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4631CD3-DE81-4D95-925D-45729F9A4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" y="-685015"/>
              <a:ext cx="11188052" cy="7457956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44E8509-AEAA-41B3-B139-8D05BD7814C3}"/>
                </a:ext>
              </a:extLst>
            </p:cNvPr>
            <p:cNvSpPr/>
            <p:nvPr/>
          </p:nvSpPr>
          <p:spPr>
            <a:xfrm>
              <a:off x="3075818" y="1227519"/>
              <a:ext cx="5616570" cy="3314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2974F6D-EA8E-4D1F-BBD0-2C39F57D64E9}"/>
              </a:ext>
            </a:extLst>
          </p:cNvPr>
          <p:cNvSpPr txBox="1"/>
          <p:nvPr/>
        </p:nvSpPr>
        <p:spPr>
          <a:xfrm>
            <a:off x="1527001" y="1013327"/>
            <a:ext cx="9249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rial Black" panose="020B0A04020102020204" pitchFamily="34" charset="0"/>
              </a:rPr>
              <a:t>Принцип</a:t>
            </a:r>
            <a:br>
              <a:rPr lang="en-US" sz="4400" b="1" dirty="0">
                <a:latin typeface="Arial Black" panose="020B0A04020102020204" pitchFamily="34" charset="0"/>
              </a:rPr>
            </a:br>
            <a:r>
              <a:rPr lang="ru-RU" sz="4400" b="1" dirty="0">
                <a:latin typeface="Arial Black" panose="020B0A04020102020204" pitchFamily="34" charset="0"/>
              </a:rPr>
              <a:t>работы МУП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313A5C-AC74-4BB5-BB44-E0ACD88741F4}"/>
              </a:ext>
            </a:extLst>
          </p:cNvPr>
          <p:cNvSpPr txBox="1"/>
          <p:nvPr/>
        </p:nvSpPr>
        <p:spPr>
          <a:xfrm>
            <a:off x="4205978" y="3101121"/>
            <a:ext cx="36471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 получает задачи на мобильное устройство</a:t>
            </a:r>
          </a:p>
          <a:p>
            <a:pPr algn="ctr"/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Сотрудник подтверждает выполнение задач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124.png">
            <a:extLst>
              <a:ext uri="{FF2B5EF4-FFF2-40B4-BE49-F238E27FC236}">
                <a16:creationId xmlns:a16="http://schemas.microsoft.com/office/drawing/2014/main" id="{82349FC2-4433-4BD7-AC9D-96F9E9AE3821}"/>
              </a:ext>
            </a:extLst>
          </p:cNvPr>
          <p:cNvPicPr/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2352"/>
          <a:stretch/>
        </p:blipFill>
        <p:spPr>
          <a:xfrm>
            <a:off x="-2419716" y="1117600"/>
            <a:ext cx="4985567" cy="3073400"/>
          </a:xfrm>
          <a:prstGeom prst="rect">
            <a:avLst/>
          </a:prstGeom>
          <a:ln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40FFEB7-77F7-9AEB-DF46-F46A6C55BD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68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Изображение выглядит как фрукт, помидор, овощ&#10;&#10;Автоматически созданное описание">
            <a:extLst>
              <a:ext uri="{FF2B5EF4-FFF2-40B4-BE49-F238E27FC236}">
                <a16:creationId xmlns:a16="http://schemas.microsoft.com/office/drawing/2014/main" id="{E3C14755-554B-465B-8AC6-71EE4EE3C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65137"/>
          <a:stretch/>
        </p:blipFill>
        <p:spPr>
          <a:xfrm>
            <a:off x="5688055" y="5408613"/>
            <a:ext cx="6503945" cy="1725240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5DAAC088-C9E6-4053-A8A8-FCA943276378}"/>
              </a:ext>
            </a:extLst>
          </p:cNvPr>
          <p:cNvSpPr txBox="1">
            <a:spLocks/>
          </p:cNvSpPr>
          <p:nvPr/>
        </p:nvSpPr>
        <p:spPr>
          <a:xfrm>
            <a:off x="6763982" y="2141005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E7BB-D448-427F-B254-FBD9ECDFF8BA}"/>
              </a:ext>
            </a:extLst>
          </p:cNvPr>
          <p:cNvSpPr txBox="1"/>
          <p:nvPr/>
        </p:nvSpPr>
        <p:spPr>
          <a:xfrm>
            <a:off x="7947889" y="3114363"/>
            <a:ext cx="4244111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Сотрудник выполняет работы </a:t>
            </a:r>
            <a:b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подтверждает их выполнение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C3B35D3-A4B1-4981-A8BC-0E6EC504F4BC}"/>
              </a:ext>
            </a:extLst>
          </p:cNvPr>
          <p:cNvSpPr txBox="1">
            <a:spLocks/>
          </p:cNvSpPr>
          <p:nvPr/>
        </p:nvSpPr>
        <p:spPr>
          <a:xfrm>
            <a:off x="735874" y="2154892"/>
            <a:ext cx="9013372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latin typeface="Arial Black" panose="020B0A04020102020204" pitchFamily="34" charset="0"/>
              </a:rPr>
              <a:t>Планирование </a:t>
            </a:r>
            <a:br>
              <a:rPr lang="ru-RU" sz="5400" b="1" dirty="0">
                <a:latin typeface="Arial Black" panose="020B0A04020102020204" pitchFamily="34" charset="0"/>
              </a:rPr>
            </a:br>
            <a:r>
              <a:rPr lang="ru-RU" sz="5400" b="1" dirty="0">
                <a:latin typeface="Arial Black" panose="020B0A04020102020204" pitchFamily="34" charset="0"/>
              </a:rPr>
              <a:t>и учет работ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42BE97-3568-4A4F-91C1-4B21DDE567AA}"/>
              </a:ext>
            </a:extLst>
          </p:cNvPr>
          <p:cNvSpPr txBox="1"/>
          <p:nvPr/>
        </p:nvSpPr>
        <p:spPr>
          <a:xfrm>
            <a:off x="7947890" y="2126658"/>
            <a:ext cx="3647870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планирует 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распределяет работы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2A60E289-4A80-4F11-B122-B76018E44319}"/>
              </a:ext>
            </a:extLst>
          </p:cNvPr>
          <p:cNvSpPr txBox="1">
            <a:spLocks/>
          </p:cNvSpPr>
          <p:nvPr/>
        </p:nvSpPr>
        <p:spPr>
          <a:xfrm>
            <a:off x="6763982" y="3097606"/>
            <a:ext cx="1289661" cy="12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0</a:t>
            </a:r>
            <a:r>
              <a:rPr lang="ru-RU" sz="5400" b="1" dirty="0">
                <a:solidFill>
                  <a:srgbClr val="184828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2DD93EA-E26F-4ECE-8E03-5EE7FE1F7AA9}"/>
              </a:ext>
            </a:extLst>
          </p:cNvPr>
          <p:cNvSpPr/>
          <p:nvPr/>
        </p:nvSpPr>
        <p:spPr>
          <a:xfrm rot="5400000">
            <a:off x="5916244" y="-5916245"/>
            <a:ext cx="359509" cy="12192000"/>
          </a:xfrm>
          <a:prstGeom prst="rect">
            <a:avLst/>
          </a:prstGeom>
          <a:solidFill>
            <a:srgbClr val="184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EB412-D38B-46B7-8CBB-23182B759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6082578"/>
            <a:ext cx="3398027" cy="3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20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641</Words>
  <Application>Microsoft Macintosh PowerPoint</Application>
  <PresentationFormat>Широкоэкранный</PresentationFormat>
  <Paragraphs>152</Paragraphs>
  <Slides>23</Slides>
  <Notes>23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 Light</vt:lpstr>
      <vt:lpstr>Calibri</vt:lpstr>
      <vt:lpstr>Arial Black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Julya khruzina</dc:creator>
  <cp:lastModifiedBy>Anton Alexanderov</cp:lastModifiedBy>
  <cp:revision>92</cp:revision>
  <cp:lastPrinted>2022-05-30T14:31:05Z</cp:lastPrinted>
  <dcterms:created xsi:type="dcterms:W3CDTF">2021-10-03T17:57:29Z</dcterms:created>
  <dcterms:modified xsi:type="dcterms:W3CDTF">2022-11-14T08:43:12Z</dcterms:modified>
</cp:coreProperties>
</file>